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6" r:id="rId1"/>
  </p:sldMasterIdLst>
  <p:notesMasterIdLst>
    <p:notesMasterId r:id="rId3"/>
  </p:notesMasterIdLst>
  <p:sldIdLst>
    <p:sldId id="257" r:id="rId2"/>
  </p:sldIdLst>
  <p:sldSz cx="10972800" cy="86868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D6931"/>
    <a:srgbClr val="1CA452"/>
    <a:srgbClr val="1D91AF"/>
    <a:srgbClr val="A0458E"/>
    <a:srgbClr val="DCE8F0"/>
    <a:srgbClr val="DEECDD"/>
    <a:srgbClr val="EBDDE9"/>
    <a:srgbClr val="EEEFE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50"/>
    <p:restoredTop sz="94668"/>
  </p:normalViewPr>
  <p:slideViewPr>
    <p:cSldViewPr snapToGrid="0" snapToObjects="1">
      <p:cViewPr>
        <p:scale>
          <a:sx n="122" d="100"/>
          <a:sy n="122" d="100"/>
        </p:scale>
        <p:origin x="920" y="-7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8ADB263-B43F-004A-BB07-AFBEBB2270D2}" type="datetimeFigureOut">
              <a:rPr lang="en-US" smtClean="0"/>
              <a:t>11/14/16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79550" y="1143000"/>
            <a:ext cx="38989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E3D19A3-12DE-7B4A-AEA2-3D939C5A0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8006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3D19A3-12DE-7B4A-AEA2-3D939C5A06D3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35575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2960" y="1421660"/>
            <a:ext cx="9326880" cy="3024293"/>
          </a:xfrm>
        </p:spPr>
        <p:txBody>
          <a:bodyPr anchor="b"/>
          <a:lstStyle>
            <a:lvl1pPr algn="ctr">
              <a:defRPr sz="7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562581"/>
            <a:ext cx="8229600" cy="2097299"/>
          </a:xfrm>
        </p:spPr>
        <p:txBody>
          <a:bodyPr/>
          <a:lstStyle>
            <a:lvl1pPr marL="0" indent="0" algn="ctr">
              <a:buNone/>
              <a:defRPr sz="2880"/>
            </a:lvl1pPr>
            <a:lvl2pPr marL="548640" indent="0" algn="ctr">
              <a:buNone/>
              <a:defRPr sz="2400"/>
            </a:lvl2pPr>
            <a:lvl3pPr marL="1097280" indent="0" algn="ctr">
              <a:buNone/>
              <a:defRPr sz="2160"/>
            </a:lvl3pPr>
            <a:lvl4pPr marL="1645920" indent="0" algn="ctr">
              <a:buNone/>
              <a:defRPr sz="1920"/>
            </a:lvl4pPr>
            <a:lvl5pPr marL="2194560" indent="0" algn="ctr">
              <a:buNone/>
              <a:defRPr sz="1920"/>
            </a:lvl5pPr>
            <a:lvl6pPr marL="2743200" indent="0" algn="ctr">
              <a:buNone/>
              <a:defRPr sz="1920"/>
            </a:lvl6pPr>
            <a:lvl7pPr marL="3291840" indent="0" algn="ctr">
              <a:buNone/>
              <a:defRPr sz="1920"/>
            </a:lvl7pPr>
            <a:lvl8pPr marL="3840480" indent="0" algn="ctr">
              <a:buNone/>
              <a:defRPr sz="1920"/>
            </a:lvl8pPr>
            <a:lvl9pPr marL="4389120" indent="0" algn="ctr">
              <a:buNone/>
              <a:defRPr sz="192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1F14D2-09CE-DB42-94C2-BBA010F28776}" type="datetimeFigureOut">
              <a:rPr lang="en-US" smtClean="0"/>
              <a:t>11/14/16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DD81A6-F627-8A40-AC35-8DA2972109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36269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1F14D2-09CE-DB42-94C2-BBA010F28776}" type="datetimeFigureOut">
              <a:rPr lang="en-US" smtClean="0"/>
              <a:t>11/14/16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DD81A6-F627-8A40-AC35-8DA2972109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15094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852411" y="462492"/>
            <a:ext cx="2366010" cy="736166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54381" y="462492"/>
            <a:ext cx="6960870" cy="7361661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1F14D2-09CE-DB42-94C2-BBA010F28776}" type="datetimeFigureOut">
              <a:rPr lang="en-US" smtClean="0"/>
              <a:t>11/14/16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DD81A6-F627-8A40-AC35-8DA2972109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2436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1F14D2-09CE-DB42-94C2-BBA010F28776}" type="datetimeFigureOut">
              <a:rPr lang="en-US" smtClean="0"/>
              <a:t>11/14/16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DD81A6-F627-8A40-AC35-8DA2972109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59414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8666" y="2165670"/>
            <a:ext cx="9464040" cy="3613467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8666" y="5813322"/>
            <a:ext cx="9464040" cy="1900237"/>
          </a:xfrm>
        </p:spPr>
        <p:txBody>
          <a:bodyPr/>
          <a:lstStyle>
            <a:lvl1pPr marL="0" indent="0">
              <a:buNone/>
              <a:defRPr sz="2880">
                <a:solidFill>
                  <a:schemeClr val="tx1"/>
                </a:solidFill>
              </a:defRPr>
            </a:lvl1pPr>
            <a:lvl2pPr marL="54864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097280" indent="0">
              <a:buNone/>
              <a:defRPr sz="2160">
                <a:solidFill>
                  <a:schemeClr val="tx1">
                    <a:tint val="75000"/>
                  </a:schemeClr>
                </a:solidFill>
              </a:defRPr>
            </a:lvl3pPr>
            <a:lvl4pPr marL="1645920" indent="0">
              <a:buNone/>
              <a:defRPr sz="1920">
                <a:solidFill>
                  <a:schemeClr val="tx1">
                    <a:tint val="75000"/>
                  </a:schemeClr>
                </a:solidFill>
              </a:defRPr>
            </a:lvl4pPr>
            <a:lvl5pPr marL="2194560" indent="0">
              <a:buNone/>
              <a:defRPr sz="1920">
                <a:solidFill>
                  <a:schemeClr val="tx1">
                    <a:tint val="75000"/>
                  </a:schemeClr>
                </a:solidFill>
              </a:defRPr>
            </a:lvl5pPr>
            <a:lvl6pPr marL="2743200" indent="0">
              <a:buNone/>
              <a:defRPr sz="1920">
                <a:solidFill>
                  <a:schemeClr val="tx1">
                    <a:tint val="75000"/>
                  </a:schemeClr>
                </a:solidFill>
              </a:defRPr>
            </a:lvl6pPr>
            <a:lvl7pPr marL="3291840" indent="0">
              <a:buNone/>
              <a:defRPr sz="1920">
                <a:solidFill>
                  <a:schemeClr val="tx1">
                    <a:tint val="75000"/>
                  </a:schemeClr>
                </a:solidFill>
              </a:defRPr>
            </a:lvl7pPr>
            <a:lvl8pPr marL="3840480" indent="0">
              <a:buNone/>
              <a:defRPr sz="1920">
                <a:solidFill>
                  <a:schemeClr val="tx1">
                    <a:tint val="75000"/>
                  </a:schemeClr>
                </a:solidFill>
              </a:defRPr>
            </a:lvl8pPr>
            <a:lvl9pPr marL="4389120" indent="0">
              <a:buNone/>
              <a:defRPr sz="192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1F14D2-09CE-DB42-94C2-BBA010F28776}" type="datetimeFigureOut">
              <a:rPr lang="en-US" smtClean="0"/>
              <a:t>11/14/16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DD81A6-F627-8A40-AC35-8DA2972109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44289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54380" y="2312458"/>
            <a:ext cx="4663440" cy="551169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54980" y="2312458"/>
            <a:ext cx="4663440" cy="551169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1F14D2-09CE-DB42-94C2-BBA010F28776}" type="datetimeFigureOut">
              <a:rPr lang="en-US" smtClean="0"/>
              <a:t>11/14/16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DD81A6-F627-8A40-AC35-8DA2972109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85159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5809" y="462494"/>
            <a:ext cx="9464040" cy="167904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5810" y="2129473"/>
            <a:ext cx="4642008" cy="1043622"/>
          </a:xfrm>
        </p:spPr>
        <p:txBody>
          <a:bodyPr anchor="b"/>
          <a:lstStyle>
            <a:lvl1pPr marL="0" indent="0">
              <a:buNone/>
              <a:defRPr sz="2880" b="1"/>
            </a:lvl1pPr>
            <a:lvl2pPr marL="548640" indent="0">
              <a:buNone/>
              <a:defRPr sz="2400" b="1"/>
            </a:lvl2pPr>
            <a:lvl3pPr marL="1097280" indent="0">
              <a:buNone/>
              <a:defRPr sz="2160" b="1"/>
            </a:lvl3pPr>
            <a:lvl4pPr marL="1645920" indent="0">
              <a:buNone/>
              <a:defRPr sz="1920" b="1"/>
            </a:lvl4pPr>
            <a:lvl5pPr marL="2194560" indent="0">
              <a:buNone/>
              <a:defRPr sz="1920" b="1"/>
            </a:lvl5pPr>
            <a:lvl6pPr marL="2743200" indent="0">
              <a:buNone/>
              <a:defRPr sz="1920" b="1"/>
            </a:lvl6pPr>
            <a:lvl7pPr marL="3291840" indent="0">
              <a:buNone/>
              <a:defRPr sz="1920" b="1"/>
            </a:lvl7pPr>
            <a:lvl8pPr marL="3840480" indent="0">
              <a:buNone/>
              <a:defRPr sz="1920" b="1"/>
            </a:lvl8pPr>
            <a:lvl9pPr marL="4389120" indent="0">
              <a:buNone/>
              <a:defRPr sz="192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5810" y="3173095"/>
            <a:ext cx="4642008" cy="466714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554981" y="2129473"/>
            <a:ext cx="4664869" cy="1043622"/>
          </a:xfrm>
        </p:spPr>
        <p:txBody>
          <a:bodyPr anchor="b"/>
          <a:lstStyle>
            <a:lvl1pPr marL="0" indent="0">
              <a:buNone/>
              <a:defRPr sz="2880" b="1"/>
            </a:lvl1pPr>
            <a:lvl2pPr marL="548640" indent="0">
              <a:buNone/>
              <a:defRPr sz="2400" b="1"/>
            </a:lvl2pPr>
            <a:lvl3pPr marL="1097280" indent="0">
              <a:buNone/>
              <a:defRPr sz="2160" b="1"/>
            </a:lvl3pPr>
            <a:lvl4pPr marL="1645920" indent="0">
              <a:buNone/>
              <a:defRPr sz="1920" b="1"/>
            </a:lvl4pPr>
            <a:lvl5pPr marL="2194560" indent="0">
              <a:buNone/>
              <a:defRPr sz="1920" b="1"/>
            </a:lvl5pPr>
            <a:lvl6pPr marL="2743200" indent="0">
              <a:buNone/>
              <a:defRPr sz="1920" b="1"/>
            </a:lvl6pPr>
            <a:lvl7pPr marL="3291840" indent="0">
              <a:buNone/>
              <a:defRPr sz="1920" b="1"/>
            </a:lvl7pPr>
            <a:lvl8pPr marL="3840480" indent="0">
              <a:buNone/>
              <a:defRPr sz="1920" b="1"/>
            </a:lvl8pPr>
            <a:lvl9pPr marL="4389120" indent="0">
              <a:buNone/>
              <a:defRPr sz="192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54981" y="3173095"/>
            <a:ext cx="4664869" cy="466714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1F14D2-09CE-DB42-94C2-BBA010F28776}" type="datetimeFigureOut">
              <a:rPr lang="en-US" smtClean="0"/>
              <a:t>11/14/16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DD81A6-F627-8A40-AC35-8DA2972109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1795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1F14D2-09CE-DB42-94C2-BBA010F28776}" type="datetimeFigureOut">
              <a:rPr lang="en-US" smtClean="0"/>
              <a:t>11/14/16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DD81A6-F627-8A40-AC35-8DA2972109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47551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1F14D2-09CE-DB42-94C2-BBA010F28776}" type="datetimeFigureOut">
              <a:rPr lang="en-US" smtClean="0"/>
              <a:t>11/14/16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DD81A6-F627-8A40-AC35-8DA2972109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67084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5809" y="579120"/>
            <a:ext cx="3539014" cy="2026920"/>
          </a:xfrm>
        </p:spPr>
        <p:txBody>
          <a:bodyPr anchor="b"/>
          <a:lstStyle>
            <a:lvl1pPr>
              <a:defRPr sz="384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64869" y="1250740"/>
            <a:ext cx="5554980" cy="6173258"/>
          </a:xfrm>
        </p:spPr>
        <p:txBody>
          <a:bodyPr/>
          <a:lstStyle>
            <a:lvl1pPr>
              <a:defRPr sz="3840"/>
            </a:lvl1pPr>
            <a:lvl2pPr>
              <a:defRPr sz="3360"/>
            </a:lvl2pPr>
            <a:lvl3pPr>
              <a:defRPr sz="288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55809" y="2606040"/>
            <a:ext cx="3539014" cy="4828011"/>
          </a:xfrm>
        </p:spPr>
        <p:txBody>
          <a:bodyPr/>
          <a:lstStyle>
            <a:lvl1pPr marL="0" indent="0">
              <a:buNone/>
              <a:defRPr sz="1920"/>
            </a:lvl1pPr>
            <a:lvl2pPr marL="548640" indent="0">
              <a:buNone/>
              <a:defRPr sz="1680"/>
            </a:lvl2pPr>
            <a:lvl3pPr marL="1097280" indent="0">
              <a:buNone/>
              <a:defRPr sz="1440"/>
            </a:lvl3pPr>
            <a:lvl4pPr marL="1645920" indent="0">
              <a:buNone/>
              <a:defRPr sz="1200"/>
            </a:lvl4pPr>
            <a:lvl5pPr marL="2194560" indent="0">
              <a:buNone/>
              <a:defRPr sz="1200"/>
            </a:lvl5pPr>
            <a:lvl6pPr marL="2743200" indent="0">
              <a:buNone/>
              <a:defRPr sz="1200"/>
            </a:lvl6pPr>
            <a:lvl7pPr marL="3291840" indent="0">
              <a:buNone/>
              <a:defRPr sz="1200"/>
            </a:lvl7pPr>
            <a:lvl8pPr marL="3840480" indent="0">
              <a:buNone/>
              <a:defRPr sz="1200"/>
            </a:lvl8pPr>
            <a:lvl9pPr marL="4389120" indent="0">
              <a:buNone/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1F14D2-09CE-DB42-94C2-BBA010F28776}" type="datetimeFigureOut">
              <a:rPr lang="en-US" smtClean="0"/>
              <a:t>11/14/16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DD81A6-F627-8A40-AC35-8DA2972109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87581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5809" y="579120"/>
            <a:ext cx="3539014" cy="2026920"/>
          </a:xfrm>
        </p:spPr>
        <p:txBody>
          <a:bodyPr anchor="b"/>
          <a:lstStyle>
            <a:lvl1pPr>
              <a:defRPr sz="384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664869" y="1250740"/>
            <a:ext cx="5554980" cy="6173258"/>
          </a:xfrm>
        </p:spPr>
        <p:txBody>
          <a:bodyPr anchor="t"/>
          <a:lstStyle>
            <a:lvl1pPr marL="0" indent="0">
              <a:buNone/>
              <a:defRPr sz="3840"/>
            </a:lvl1pPr>
            <a:lvl2pPr marL="548640" indent="0">
              <a:buNone/>
              <a:defRPr sz="3360"/>
            </a:lvl2pPr>
            <a:lvl3pPr marL="1097280" indent="0">
              <a:buNone/>
              <a:defRPr sz="2880"/>
            </a:lvl3pPr>
            <a:lvl4pPr marL="1645920" indent="0">
              <a:buNone/>
              <a:defRPr sz="2400"/>
            </a:lvl4pPr>
            <a:lvl5pPr marL="2194560" indent="0">
              <a:buNone/>
              <a:defRPr sz="2400"/>
            </a:lvl5pPr>
            <a:lvl6pPr marL="2743200" indent="0">
              <a:buNone/>
              <a:defRPr sz="2400"/>
            </a:lvl6pPr>
            <a:lvl7pPr marL="3291840" indent="0">
              <a:buNone/>
              <a:defRPr sz="2400"/>
            </a:lvl7pPr>
            <a:lvl8pPr marL="3840480" indent="0">
              <a:buNone/>
              <a:defRPr sz="2400"/>
            </a:lvl8pPr>
            <a:lvl9pPr marL="4389120" indent="0">
              <a:buNone/>
              <a:defRPr sz="24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55809" y="2606040"/>
            <a:ext cx="3539014" cy="4828011"/>
          </a:xfrm>
        </p:spPr>
        <p:txBody>
          <a:bodyPr/>
          <a:lstStyle>
            <a:lvl1pPr marL="0" indent="0">
              <a:buNone/>
              <a:defRPr sz="1920"/>
            </a:lvl1pPr>
            <a:lvl2pPr marL="548640" indent="0">
              <a:buNone/>
              <a:defRPr sz="1680"/>
            </a:lvl2pPr>
            <a:lvl3pPr marL="1097280" indent="0">
              <a:buNone/>
              <a:defRPr sz="1440"/>
            </a:lvl3pPr>
            <a:lvl4pPr marL="1645920" indent="0">
              <a:buNone/>
              <a:defRPr sz="1200"/>
            </a:lvl4pPr>
            <a:lvl5pPr marL="2194560" indent="0">
              <a:buNone/>
              <a:defRPr sz="1200"/>
            </a:lvl5pPr>
            <a:lvl6pPr marL="2743200" indent="0">
              <a:buNone/>
              <a:defRPr sz="1200"/>
            </a:lvl6pPr>
            <a:lvl7pPr marL="3291840" indent="0">
              <a:buNone/>
              <a:defRPr sz="1200"/>
            </a:lvl7pPr>
            <a:lvl8pPr marL="3840480" indent="0">
              <a:buNone/>
              <a:defRPr sz="1200"/>
            </a:lvl8pPr>
            <a:lvl9pPr marL="4389120" indent="0">
              <a:buNone/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1F14D2-09CE-DB42-94C2-BBA010F28776}" type="datetimeFigureOut">
              <a:rPr lang="en-US" smtClean="0"/>
              <a:t>11/14/16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DD81A6-F627-8A40-AC35-8DA2972109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61720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54380" y="462494"/>
            <a:ext cx="9464040" cy="167904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4380" y="2312458"/>
            <a:ext cx="9464040" cy="55116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4380" y="8051378"/>
            <a:ext cx="2468880" cy="46249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4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1F14D2-09CE-DB42-94C2-BBA010F28776}" type="datetimeFigureOut">
              <a:rPr lang="en-US" smtClean="0"/>
              <a:t>11/14/16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34740" y="8051378"/>
            <a:ext cx="3703320" cy="46249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4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749540" y="8051378"/>
            <a:ext cx="2468880" cy="46249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4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DD81A6-F627-8A40-AC35-8DA2972109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56684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1097280" rtl="0" eaLnBrk="1" latinLnBrk="0" hangingPunct="1">
        <a:lnSpc>
          <a:spcPct val="90000"/>
        </a:lnSpc>
        <a:spcBef>
          <a:spcPct val="0"/>
        </a:spcBef>
        <a:buNone/>
        <a:defRPr sz="528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74320" indent="-274320" algn="l" defTabSz="1097280" rtl="0" eaLnBrk="1" latinLnBrk="0" hangingPunct="1">
        <a:lnSpc>
          <a:spcPct val="90000"/>
        </a:lnSpc>
        <a:spcBef>
          <a:spcPts val="1200"/>
        </a:spcBef>
        <a:buFont typeface="Arial" panose="020B0604020202020204" pitchFamily="34" charset="0"/>
        <a:buChar char="•"/>
        <a:defRPr sz="336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74320" algn="l" defTabSz="109728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2880" kern="1200">
          <a:solidFill>
            <a:schemeClr val="tx1"/>
          </a:solidFill>
          <a:latin typeface="+mn-lt"/>
          <a:ea typeface="+mn-ea"/>
          <a:cs typeface="+mn-cs"/>
        </a:defRPr>
      </a:lvl2pPr>
      <a:lvl3pPr marL="1371600" indent="-274320" algn="l" defTabSz="109728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indent="-274320" algn="l" defTabSz="109728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2160" kern="1200">
          <a:solidFill>
            <a:schemeClr val="tx1"/>
          </a:solidFill>
          <a:latin typeface="+mn-lt"/>
          <a:ea typeface="+mn-ea"/>
          <a:cs typeface="+mn-cs"/>
        </a:defRPr>
      </a:lvl4pPr>
      <a:lvl5pPr marL="2468880" indent="-274320" algn="l" defTabSz="109728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2160" kern="1200">
          <a:solidFill>
            <a:schemeClr val="tx1"/>
          </a:solidFill>
          <a:latin typeface="+mn-lt"/>
          <a:ea typeface="+mn-ea"/>
          <a:cs typeface="+mn-cs"/>
        </a:defRPr>
      </a:lvl5pPr>
      <a:lvl6pPr marL="3017520" indent="-274320" algn="l" defTabSz="109728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2160" kern="1200">
          <a:solidFill>
            <a:schemeClr val="tx1"/>
          </a:solidFill>
          <a:latin typeface="+mn-lt"/>
          <a:ea typeface="+mn-ea"/>
          <a:cs typeface="+mn-cs"/>
        </a:defRPr>
      </a:lvl6pPr>
      <a:lvl7pPr marL="3566160" indent="-274320" algn="l" defTabSz="109728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2160" kern="1200">
          <a:solidFill>
            <a:schemeClr val="tx1"/>
          </a:solidFill>
          <a:latin typeface="+mn-lt"/>
          <a:ea typeface="+mn-ea"/>
          <a:cs typeface="+mn-cs"/>
        </a:defRPr>
      </a:lvl7pPr>
      <a:lvl8pPr marL="4114800" indent="-274320" algn="l" defTabSz="109728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2160" kern="1200">
          <a:solidFill>
            <a:schemeClr val="tx1"/>
          </a:solidFill>
          <a:latin typeface="+mn-lt"/>
          <a:ea typeface="+mn-ea"/>
          <a:cs typeface="+mn-cs"/>
        </a:defRPr>
      </a:lvl8pPr>
      <a:lvl9pPr marL="4663440" indent="-274320" algn="l" defTabSz="109728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216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9728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algn="l" defTabSz="109728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2pPr>
      <a:lvl3pPr marL="1097280" algn="l" defTabSz="109728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3pPr>
      <a:lvl4pPr marL="1645920" algn="l" defTabSz="109728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4pPr>
      <a:lvl5pPr marL="2194560" algn="l" defTabSz="109728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5pPr>
      <a:lvl6pPr marL="2743200" algn="l" defTabSz="109728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6pPr>
      <a:lvl7pPr marL="3291840" algn="l" defTabSz="109728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7pPr>
      <a:lvl8pPr marL="3840480" algn="l" defTabSz="109728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8pPr>
      <a:lvl9pPr marL="4389120" algn="l" defTabSz="109728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image" Target="../media/image2.png"/><Relationship Id="rId5" Type="http://schemas.openxmlformats.org/officeDocument/2006/relationships/image" Target="../media/image3.png"/><Relationship Id="rId6" Type="http://schemas.openxmlformats.org/officeDocument/2006/relationships/image" Target="../media/image4.png"/><Relationship Id="rId7" Type="http://schemas.openxmlformats.org/officeDocument/2006/relationships/image" Target="../media/image5.png"/><Relationship Id="rId8" Type="http://schemas.openxmlformats.org/officeDocument/2006/relationships/image" Target="../media/image6.png"/><Relationship Id="rId9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EEFE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38356" y="420624"/>
            <a:ext cx="10325686" cy="756542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493804" y="533911"/>
            <a:ext cx="801011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Arial" charset="0"/>
                <a:ea typeface="Arial" charset="0"/>
                <a:cs typeface="Arial" charset="0"/>
              </a:rPr>
              <a:t>Evaluation of Health Care-Community Engagement </a:t>
            </a:r>
          </a:p>
          <a:p>
            <a:r>
              <a:rPr lang="en-US" sz="2400" b="1" dirty="0">
                <a:latin typeface="Arial" charset="0"/>
                <a:ea typeface="Arial" charset="0"/>
                <a:cs typeface="Arial" charset="0"/>
              </a:rPr>
              <a:t>Efforts to Address Obesity: </a:t>
            </a:r>
            <a:r>
              <a:rPr lang="en-US" sz="2400" b="1" dirty="0">
                <a:solidFill>
                  <a:srgbClr val="A0458E"/>
                </a:solidFill>
                <a:latin typeface="Arial" charset="0"/>
                <a:ea typeface="Arial" charset="0"/>
                <a:cs typeface="Arial" charset="0"/>
              </a:rPr>
              <a:t>A Sample Logic Model</a:t>
            </a:r>
          </a:p>
        </p:txBody>
      </p:sp>
      <p:sp>
        <p:nvSpPr>
          <p:cNvPr id="6" name="Pentagon 5"/>
          <p:cNvSpPr/>
          <p:nvPr/>
        </p:nvSpPr>
        <p:spPr>
          <a:xfrm>
            <a:off x="585215" y="1388872"/>
            <a:ext cx="1932425" cy="502920"/>
          </a:xfrm>
          <a:prstGeom prst="homePlate">
            <a:avLst/>
          </a:prstGeom>
          <a:solidFill>
            <a:srgbClr val="A0458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594360" y="1388872"/>
            <a:ext cx="793214" cy="338554"/>
          </a:xfrm>
          <a:prstGeom prst="rect">
            <a:avLst/>
          </a:prstGeom>
          <a:noFill/>
        </p:spPr>
        <p:txBody>
          <a:bodyPr wrap="square" lIns="137160" tIns="91440" bIns="91440" rtlCol="0">
            <a:spAutoFit/>
          </a:bodyPr>
          <a:lstStyle/>
          <a:p>
            <a:r>
              <a:rPr lang="en-US" sz="1000" b="1" cap="all" spc="8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inputs</a:t>
            </a:r>
          </a:p>
        </p:txBody>
      </p:sp>
      <p:sp>
        <p:nvSpPr>
          <p:cNvPr id="9" name="Pentagon 8"/>
          <p:cNvSpPr/>
          <p:nvPr/>
        </p:nvSpPr>
        <p:spPr>
          <a:xfrm>
            <a:off x="2567190" y="1388872"/>
            <a:ext cx="2052629" cy="502920"/>
          </a:xfrm>
          <a:prstGeom prst="homePlate">
            <a:avLst/>
          </a:prstGeom>
          <a:solidFill>
            <a:srgbClr val="1D91A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2586632" y="1361442"/>
            <a:ext cx="1254620" cy="543739"/>
          </a:xfrm>
          <a:prstGeom prst="rect">
            <a:avLst/>
          </a:prstGeom>
          <a:noFill/>
        </p:spPr>
        <p:txBody>
          <a:bodyPr wrap="square" lIns="137160" tIns="91440" bIns="91440" rtlCol="0">
            <a:spAutoFit/>
          </a:bodyPr>
          <a:lstStyle/>
          <a:p>
            <a:pPr>
              <a:lnSpc>
                <a:spcPts val="1400"/>
              </a:lnSpc>
            </a:pPr>
            <a:r>
              <a:rPr lang="en-US" sz="1000" b="1" cap="all" spc="8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Strategies</a:t>
            </a:r>
          </a:p>
          <a:p>
            <a:pPr>
              <a:lnSpc>
                <a:spcPts val="1400"/>
              </a:lnSpc>
            </a:pPr>
            <a:r>
              <a:rPr lang="en-US" sz="1000" b="1" cap="all" spc="8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&amp; activities</a:t>
            </a: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45772" y="1398016"/>
            <a:ext cx="414528" cy="457200"/>
          </a:xfrm>
          <a:prstGeom prst="rect">
            <a:avLst/>
          </a:prstGeom>
        </p:spPr>
      </p:pic>
      <p:sp>
        <p:nvSpPr>
          <p:cNvPr id="12" name="Pentagon 11"/>
          <p:cNvSpPr/>
          <p:nvPr/>
        </p:nvSpPr>
        <p:spPr>
          <a:xfrm>
            <a:off x="4677916" y="1387766"/>
            <a:ext cx="2341823" cy="502920"/>
          </a:xfrm>
          <a:prstGeom prst="homePlate">
            <a:avLst/>
          </a:prstGeom>
          <a:solidFill>
            <a:srgbClr val="1CA45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4697356" y="1360336"/>
            <a:ext cx="1254620" cy="543739"/>
          </a:xfrm>
          <a:prstGeom prst="rect">
            <a:avLst/>
          </a:prstGeom>
          <a:noFill/>
        </p:spPr>
        <p:txBody>
          <a:bodyPr wrap="square" lIns="137160" tIns="91440" bIns="91440" rtlCol="0">
            <a:spAutoFit/>
          </a:bodyPr>
          <a:lstStyle/>
          <a:p>
            <a:pPr>
              <a:lnSpc>
                <a:spcPts val="1400"/>
              </a:lnSpc>
            </a:pPr>
            <a:r>
              <a:rPr lang="en-US" sz="1000" b="1" cap="all" spc="8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Short-term</a:t>
            </a:r>
          </a:p>
          <a:p>
            <a:pPr>
              <a:lnSpc>
                <a:spcPts val="1400"/>
              </a:lnSpc>
            </a:pPr>
            <a:r>
              <a:rPr lang="en-US" sz="1000" b="1" cap="all" spc="8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outcomes</a:t>
            </a:r>
          </a:p>
        </p:txBody>
      </p:sp>
      <p:sp>
        <p:nvSpPr>
          <p:cNvPr id="14" name="Pentagon 13"/>
          <p:cNvSpPr/>
          <p:nvPr/>
        </p:nvSpPr>
        <p:spPr>
          <a:xfrm>
            <a:off x="7069288" y="1398016"/>
            <a:ext cx="1850244" cy="502920"/>
          </a:xfrm>
          <a:prstGeom prst="homePlate">
            <a:avLst/>
          </a:prstGeom>
          <a:solidFill>
            <a:srgbClr val="1CA45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15" name="TextBox 14"/>
          <p:cNvSpPr txBox="1"/>
          <p:nvPr/>
        </p:nvSpPr>
        <p:spPr>
          <a:xfrm>
            <a:off x="7088727" y="1371021"/>
            <a:ext cx="1342767" cy="543739"/>
          </a:xfrm>
          <a:prstGeom prst="rect">
            <a:avLst/>
          </a:prstGeom>
          <a:noFill/>
        </p:spPr>
        <p:txBody>
          <a:bodyPr wrap="square" lIns="137160" tIns="91440" bIns="91440" rtlCol="0">
            <a:spAutoFit/>
          </a:bodyPr>
          <a:lstStyle/>
          <a:p>
            <a:pPr>
              <a:lnSpc>
                <a:spcPts val="1400"/>
              </a:lnSpc>
            </a:pPr>
            <a:r>
              <a:rPr lang="en-US" sz="1000" b="1" cap="all" spc="80" dirty="0" smtClean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intermediate</a:t>
            </a:r>
            <a:endParaRPr lang="en-US" sz="1000" b="1" cap="all" spc="80" dirty="0">
              <a:solidFill>
                <a:schemeClr val="bg1"/>
              </a:solidFill>
              <a:latin typeface="Arial" charset="0"/>
              <a:ea typeface="Arial" charset="0"/>
              <a:cs typeface="Arial" charset="0"/>
            </a:endParaRPr>
          </a:p>
          <a:p>
            <a:pPr>
              <a:lnSpc>
                <a:spcPts val="1400"/>
              </a:lnSpc>
            </a:pPr>
            <a:r>
              <a:rPr lang="en-US" sz="1000" b="1" cap="all" spc="8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outcomes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8972152" y="1394456"/>
            <a:ext cx="1431431" cy="502920"/>
          </a:xfrm>
          <a:prstGeom prst="rect">
            <a:avLst/>
          </a:prstGeom>
          <a:solidFill>
            <a:srgbClr val="1CA452"/>
          </a:solidFill>
        </p:spPr>
        <p:txBody>
          <a:bodyPr wrap="square" lIns="137160" tIns="91440" bIns="91440" rtlCol="0">
            <a:spAutoFit/>
          </a:bodyPr>
          <a:lstStyle/>
          <a:p>
            <a:r>
              <a:rPr lang="en-US" sz="1000" b="1" cap="all" spc="8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Long-term</a:t>
            </a:r>
          </a:p>
          <a:p>
            <a:r>
              <a:rPr lang="en-US" sz="1000" b="1" cap="all" spc="8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outcomes</a:t>
            </a:r>
          </a:p>
        </p:txBody>
      </p:sp>
      <p:sp>
        <p:nvSpPr>
          <p:cNvPr id="17" name="Rectangle 16"/>
          <p:cNvSpPr/>
          <p:nvPr/>
        </p:nvSpPr>
        <p:spPr>
          <a:xfrm>
            <a:off x="585215" y="1890685"/>
            <a:ext cx="1674517" cy="4949501"/>
          </a:xfrm>
          <a:prstGeom prst="rect">
            <a:avLst/>
          </a:prstGeom>
          <a:solidFill>
            <a:srgbClr val="EBDDE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2575402" y="1890685"/>
            <a:ext cx="1805757" cy="4949501"/>
          </a:xfrm>
          <a:prstGeom prst="rect">
            <a:avLst/>
          </a:prstGeom>
          <a:solidFill>
            <a:srgbClr val="DCE8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4685136" y="1890685"/>
            <a:ext cx="2069424" cy="4949501"/>
          </a:xfrm>
          <a:prstGeom prst="rect">
            <a:avLst/>
          </a:prstGeom>
          <a:solidFill>
            <a:srgbClr val="DEEC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>
            <a:off x="7069288" y="1895362"/>
            <a:ext cx="1597908" cy="4949501"/>
          </a:xfrm>
          <a:prstGeom prst="rect">
            <a:avLst/>
          </a:prstGeom>
          <a:solidFill>
            <a:srgbClr val="DEEC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8972123" y="1890685"/>
            <a:ext cx="1431458" cy="4949501"/>
          </a:xfrm>
          <a:prstGeom prst="rect">
            <a:avLst/>
          </a:prstGeom>
          <a:solidFill>
            <a:srgbClr val="DEEC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22" name="TextBox 21"/>
          <p:cNvSpPr txBox="1"/>
          <p:nvPr/>
        </p:nvSpPr>
        <p:spPr>
          <a:xfrm>
            <a:off x="581266" y="2055056"/>
            <a:ext cx="964073" cy="200055"/>
          </a:xfrm>
          <a:prstGeom prst="rect">
            <a:avLst/>
          </a:prstGeom>
          <a:solidFill>
            <a:schemeClr val="bg1"/>
          </a:solidFill>
        </p:spPr>
        <p:txBody>
          <a:bodyPr wrap="square" lIns="182880" rtlCol="0" anchor="ctr" anchorCtr="0">
            <a:spAutoFit/>
          </a:bodyPr>
          <a:lstStyle/>
          <a:p>
            <a:r>
              <a:rPr lang="en-US" sz="700" cap="all" spc="40" dirty="0">
                <a:solidFill>
                  <a:srgbClr val="A0458E"/>
                </a:solidFill>
                <a:latin typeface="Arial" charset="0"/>
                <a:ea typeface="Arial" charset="0"/>
                <a:cs typeface="Arial" charset="0"/>
              </a:rPr>
              <a:t>healthcare</a:t>
            </a:r>
          </a:p>
        </p:txBody>
      </p:sp>
      <p:pic>
        <p:nvPicPr>
          <p:cNvPr id="23" name="Picture 2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94205" y="1417316"/>
            <a:ext cx="414528" cy="457200"/>
          </a:xfrm>
          <a:prstGeom prst="rect">
            <a:avLst/>
          </a:prstGeom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43826" y="1388871"/>
            <a:ext cx="414528" cy="457200"/>
          </a:xfrm>
          <a:prstGeom prst="rect">
            <a:avLst/>
          </a:prstGeom>
        </p:spPr>
      </p:pic>
      <p:pic>
        <p:nvPicPr>
          <p:cNvPr id="25" name="Picture 24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3370" y="1397179"/>
            <a:ext cx="414528" cy="457200"/>
          </a:xfrm>
          <a:prstGeom prst="rect">
            <a:avLst/>
          </a:prstGeom>
        </p:spPr>
      </p:pic>
      <p:pic>
        <p:nvPicPr>
          <p:cNvPr id="26" name="Picture 25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84494" y="1408172"/>
            <a:ext cx="414528" cy="457200"/>
          </a:xfrm>
          <a:prstGeom prst="rect">
            <a:avLst/>
          </a:prstGeom>
        </p:spPr>
      </p:pic>
      <p:sp>
        <p:nvSpPr>
          <p:cNvPr id="27" name="TextBox 26"/>
          <p:cNvSpPr txBox="1"/>
          <p:nvPr/>
        </p:nvSpPr>
        <p:spPr>
          <a:xfrm>
            <a:off x="667511" y="2257555"/>
            <a:ext cx="1425646" cy="13157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17475" indent="-117475">
              <a:spcAft>
                <a:spcPts val="300"/>
              </a:spcAft>
              <a:buFont typeface="Arial" charset="0"/>
              <a:buChar char="•"/>
            </a:pPr>
            <a:r>
              <a:rPr lang="en-US" sz="800" dirty="0">
                <a:latin typeface="+mj-lt"/>
              </a:rPr>
              <a:t>Pediatric primary care centers, providers, </a:t>
            </a:r>
            <a:br>
              <a:rPr lang="en-US" sz="800" dirty="0">
                <a:latin typeface="+mj-lt"/>
              </a:rPr>
            </a:br>
            <a:r>
              <a:rPr lang="en-US" sz="800" dirty="0">
                <a:latin typeface="+mj-lt"/>
              </a:rPr>
              <a:t>and staff</a:t>
            </a:r>
          </a:p>
          <a:p>
            <a:pPr marL="117475" indent="-117475">
              <a:spcAft>
                <a:spcPts val="300"/>
              </a:spcAft>
              <a:buFont typeface="Arial" charset="0"/>
              <a:buChar char="•"/>
            </a:pPr>
            <a:r>
              <a:rPr lang="en-US" sz="800" dirty="0">
                <a:latin typeface="+mj-lt"/>
              </a:rPr>
              <a:t>Pediatric weight management programs in communities or clinics</a:t>
            </a:r>
          </a:p>
          <a:p>
            <a:pPr marL="117475" indent="-117475">
              <a:spcAft>
                <a:spcPts val="300"/>
              </a:spcAft>
              <a:buFont typeface="Arial" charset="0"/>
              <a:buChar char="•"/>
            </a:pPr>
            <a:r>
              <a:rPr lang="en-US" sz="800" dirty="0">
                <a:latin typeface="+mj-lt"/>
              </a:rPr>
              <a:t>EHR &amp; Health IT systems</a:t>
            </a:r>
          </a:p>
          <a:p>
            <a:pPr marL="117475" indent="-117475">
              <a:spcAft>
                <a:spcPts val="300"/>
              </a:spcAft>
              <a:buFont typeface="Arial" charset="0"/>
              <a:buChar char="•"/>
            </a:pPr>
            <a:r>
              <a:rPr lang="en-US" sz="800" dirty="0">
                <a:latin typeface="+mj-lt"/>
              </a:rPr>
              <a:t>Leadership and community benefit offices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583102" y="3622640"/>
            <a:ext cx="1135973" cy="307777"/>
          </a:xfrm>
          <a:prstGeom prst="rect">
            <a:avLst/>
          </a:prstGeom>
          <a:solidFill>
            <a:schemeClr val="bg1"/>
          </a:solidFill>
        </p:spPr>
        <p:txBody>
          <a:bodyPr wrap="square" lIns="182880" rtlCol="0" anchor="ctr" anchorCtr="0">
            <a:spAutoFit/>
          </a:bodyPr>
          <a:lstStyle/>
          <a:p>
            <a:r>
              <a:rPr lang="en-US" sz="700" cap="all" spc="40" dirty="0">
                <a:solidFill>
                  <a:srgbClr val="A0458E"/>
                </a:solidFill>
                <a:latin typeface="Arial" charset="0"/>
                <a:ea typeface="Arial" charset="0"/>
                <a:cs typeface="Arial" charset="0"/>
              </a:rPr>
              <a:t>Communities/ organizations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667512" y="3940488"/>
            <a:ext cx="133400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17475" indent="-117475">
              <a:spcAft>
                <a:spcPts val="300"/>
              </a:spcAft>
              <a:buFont typeface="Arial" charset="0"/>
              <a:buChar char="•"/>
            </a:pPr>
            <a:r>
              <a:rPr lang="en-US" sz="800" dirty="0">
                <a:latin typeface="+mj-lt"/>
              </a:rPr>
              <a:t>Weight management programs and other resources</a:t>
            </a:r>
          </a:p>
          <a:p>
            <a:pPr marL="117475" indent="-117475">
              <a:spcAft>
                <a:spcPts val="300"/>
              </a:spcAft>
              <a:buFont typeface="Arial" charset="0"/>
              <a:buChar char="•"/>
            </a:pPr>
            <a:r>
              <a:rPr lang="en-US" sz="800" dirty="0">
                <a:latin typeface="+mj-lt"/>
              </a:rPr>
              <a:t>Faith-based groups</a:t>
            </a:r>
          </a:p>
          <a:p>
            <a:pPr marL="117475" indent="-117475">
              <a:spcAft>
                <a:spcPts val="300"/>
              </a:spcAft>
              <a:buFont typeface="Arial" charset="0"/>
              <a:buChar char="•"/>
            </a:pPr>
            <a:r>
              <a:rPr lang="en-US" sz="800" dirty="0">
                <a:latin typeface="+mj-lt"/>
              </a:rPr>
              <a:t>Food policy councils</a:t>
            </a:r>
          </a:p>
          <a:p>
            <a:pPr marL="117475" indent="-117475">
              <a:spcAft>
                <a:spcPts val="300"/>
              </a:spcAft>
              <a:buFont typeface="Arial" charset="0"/>
              <a:buChar char="•"/>
            </a:pPr>
            <a:r>
              <a:rPr lang="en-US" sz="800" dirty="0">
                <a:latin typeface="+mj-lt"/>
              </a:rPr>
              <a:t>Safe Routes to School</a:t>
            </a:r>
          </a:p>
          <a:p>
            <a:pPr marL="117475" indent="-117475">
              <a:spcAft>
                <a:spcPts val="300"/>
              </a:spcAft>
              <a:buFont typeface="Arial" charset="0"/>
              <a:buChar char="•"/>
            </a:pPr>
            <a:r>
              <a:rPr lang="en-US" sz="800" dirty="0">
                <a:latin typeface="+mj-lt"/>
              </a:rPr>
              <a:t>Nonprofit organizations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589198" y="5099777"/>
            <a:ext cx="1203029" cy="307777"/>
          </a:xfrm>
          <a:prstGeom prst="rect">
            <a:avLst/>
          </a:prstGeom>
          <a:solidFill>
            <a:schemeClr val="bg1"/>
          </a:solidFill>
        </p:spPr>
        <p:txBody>
          <a:bodyPr wrap="square" lIns="182880" rtlCol="0" anchor="ctr" anchorCtr="0">
            <a:spAutoFit/>
          </a:bodyPr>
          <a:lstStyle/>
          <a:p>
            <a:r>
              <a:rPr lang="en-US" sz="700" cap="all" spc="40" dirty="0">
                <a:solidFill>
                  <a:srgbClr val="A0458E"/>
                </a:solidFill>
                <a:latin typeface="Arial" charset="0"/>
                <a:ea typeface="Arial" charset="0"/>
                <a:cs typeface="Arial" charset="0"/>
              </a:rPr>
              <a:t>State and other partners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666579" y="5423521"/>
            <a:ext cx="1426578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17475" indent="-117475">
              <a:spcAft>
                <a:spcPts val="300"/>
              </a:spcAft>
              <a:buFont typeface="Arial" charset="0"/>
              <a:buChar char="•"/>
            </a:pPr>
            <a:r>
              <a:rPr lang="en-US" sz="800" dirty="0">
                <a:latin typeface="+mj-lt"/>
              </a:rPr>
              <a:t>Medicaid and Medicare offices</a:t>
            </a:r>
          </a:p>
          <a:p>
            <a:pPr marL="117475" indent="-117475">
              <a:spcAft>
                <a:spcPts val="300"/>
              </a:spcAft>
              <a:buFont typeface="Arial" charset="0"/>
              <a:buChar char="•"/>
            </a:pPr>
            <a:r>
              <a:rPr lang="en-US" sz="800" dirty="0">
                <a:latin typeface="+mj-lt"/>
              </a:rPr>
              <a:t>Education offices, including early care and education</a:t>
            </a:r>
          </a:p>
          <a:p>
            <a:pPr marL="117475" indent="-117475">
              <a:spcAft>
                <a:spcPts val="300"/>
              </a:spcAft>
              <a:buFont typeface="Arial" charset="0"/>
              <a:buChar char="•"/>
            </a:pPr>
            <a:r>
              <a:rPr lang="en-US" sz="800" dirty="0">
                <a:latin typeface="+mj-lt"/>
              </a:rPr>
              <a:t>Parks and Recreation</a:t>
            </a:r>
          </a:p>
          <a:p>
            <a:pPr marL="117475" indent="-117475">
              <a:spcAft>
                <a:spcPts val="300"/>
              </a:spcAft>
              <a:buFont typeface="Arial" charset="0"/>
              <a:buChar char="•"/>
            </a:pPr>
            <a:r>
              <a:rPr lang="en-US" sz="800" dirty="0">
                <a:latin typeface="+mj-lt"/>
              </a:rPr>
              <a:t>Women, Infants, and Children Program</a:t>
            </a:r>
          </a:p>
          <a:p>
            <a:pPr marL="117475" indent="-117475">
              <a:spcAft>
                <a:spcPts val="300"/>
              </a:spcAft>
              <a:buFont typeface="Arial" charset="0"/>
              <a:buChar char="•"/>
            </a:pPr>
            <a:r>
              <a:rPr lang="en-US" sz="800" dirty="0">
                <a:latin typeface="+mj-lt"/>
              </a:rPr>
              <a:t>Supplemental Nutrition Assistance Program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2569756" y="2056125"/>
            <a:ext cx="1720316" cy="307777"/>
          </a:xfrm>
          <a:prstGeom prst="rect">
            <a:avLst/>
          </a:prstGeom>
          <a:solidFill>
            <a:schemeClr val="bg1"/>
          </a:solidFill>
        </p:spPr>
        <p:txBody>
          <a:bodyPr wrap="square" lIns="182880" rtlCol="0" anchor="ctr" anchorCtr="0">
            <a:spAutoFit/>
          </a:bodyPr>
          <a:lstStyle/>
          <a:p>
            <a:r>
              <a:rPr lang="en-US" sz="700" cap="all" spc="40" dirty="0">
                <a:solidFill>
                  <a:srgbClr val="1D91AF"/>
                </a:solidFill>
                <a:latin typeface="Arial" charset="0"/>
                <a:ea typeface="Arial" charset="0"/>
                <a:cs typeface="Arial" charset="0"/>
              </a:rPr>
              <a:t>Implementation activities or interventions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2673288" y="2400478"/>
            <a:ext cx="1616784" cy="23160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en-US" sz="800" b="1" dirty="0">
                <a:solidFill>
                  <a:srgbClr val="1D91AF"/>
                </a:solidFill>
                <a:latin typeface="Arial" charset="0"/>
                <a:ea typeface="Arial" charset="0"/>
                <a:cs typeface="Arial" charset="0"/>
              </a:rPr>
              <a:t>Settings:</a:t>
            </a:r>
          </a:p>
          <a:p>
            <a:pPr marL="117475" indent="-117475">
              <a:spcAft>
                <a:spcPts val="300"/>
              </a:spcAft>
              <a:buFont typeface="Arial" charset="0"/>
              <a:buChar char="•"/>
            </a:pPr>
            <a:r>
              <a:rPr lang="en-US" sz="800" dirty="0">
                <a:latin typeface="+mj-lt"/>
              </a:rPr>
              <a:t>Schools</a:t>
            </a:r>
          </a:p>
          <a:p>
            <a:pPr marL="117475" indent="-117475">
              <a:spcAft>
                <a:spcPts val="300"/>
              </a:spcAft>
              <a:buFont typeface="Arial" charset="0"/>
              <a:buChar char="•"/>
            </a:pPr>
            <a:r>
              <a:rPr lang="en-US" sz="800" dirty="0">
                <a:latin typeface="+mj-lt"/>
              </a:rPr>
              <a:t>Early care and education</a:t>
            </a:r>
          </a:p>
          <a:p>
            <a:pPr marL="117475" indent="-117475">
              <a:spcAft>
                <a:spcPts val="300"/>
              </a:spcAft>
              <a:buFont typeface="Arial" charset="0"/>
              <a:buChar char="•"/>
            </a:pPr>
            <a:r>
              <a:rPr lang="en-US" sz="800" dirty="0">
                <a:latin typeface="+mj-lt"/>
              </a:rPr>
              <a:t>Community-based organizations</a:t>
            </a:r>
          </a:p>
          <a:p>
            <a:pPr marL="117475" indent="-117475">
              <a:spcAft>
                <a:spcPts val="300"/>
              </a:spcAft>
              <a:buFont typeface="Arial" charset="0"/>
              <a:buChar char="•"/>
            </a:pPr>
            <a:r>
              <a:rPr lang="en-US" sz="800" dirty="0">
                <a:latin typeface="+mj-lt"/>
              </a:rPr>
              <a:t>Health care</a:t>
            </a:r>
          </a:p>
          <a:p>
            <a:pPr>
              <a:spcBef>
                <a:spcPts val="600"/>
              </a:spcBef>
              <a:spcAft>
                <a:spcPts val="300"/>
              </a:spcAft>
            </a:pPr>
            <a:r>
              <a:rPr lang="en-US" sz="800" b="1" dirty="0">
                <a:solidFill>
                  <a:srgbClr val="1D91AF"/>
                </a:solidFill>
                <a:latin typeface="Arial" charset="0"/>
                <a:ea typeface="Arial" charset="0"/>
                <a:cs typeface="Arial" charset="0"/>
              </a:rPr>
              <a:t>Target populations:</a:t>
            </a:r>
          </a:p>
          <a:p>
            <a:pPr marL="117475" indent="-117475">
              <a:spcAft>
                <a:spcPts val="300"/>
              </a:spcAft>
              <a:buFont typeface="Arial" charset="0"/>
              <a:buChar char="•"/>
            </a:pPr>
            <a:r>
              <a:rPr lang="en-US" sz="800" dirty="0">
                <a:latin typeface="+mj-lt"/>
              </a:rPr>
              <a:t>Child/adolescent &amp; family</a:t>
            </a:r>
          </a:p>
          <a:p>
            <a:pPr marL="117475" indent="-117475">
              <a:spcAft>
                <a:spcPts val="300"/>
              </a:spcAft>
              <a:buFont typeface="Arial" charset="0"/>
              <a:buChar char="•"/>
            </a:pPr>
            <a:r>
              <a:rPr lang="en-US" sz="800" dirty="0">
                <a:latin typeface="+mj-lt"/>
              </a:rPr>
              <a:t>Parent/caregiver</a:t>
            </a:r>
          </a:p>
          <a:p>
            <a:pPr marL="117475" indent="-117475">
              <a:spcAft>
                <a:spcPts val="300"/>
              </a:spcAft>
              <a:buFont typeface="Arial" charset="0"/>
              <a:buChar char="•"/>
            </a:pPr>
            <a:r>
              <a:rPr lang="en-US" sz="800" dirty="0">
                <a:latin typeface="+mj-lt"/>
              </a:rPr>
              <a:t>Communities</a:t>
            </a:r>
          </a:p>
          <a:p>
            <a:pPr marL="117475" indent="-117475">
              <a:spcAft>
                <a:spcPts val="300"/>
              </a:spcAft>
              <a:buFont typeface="Arial" charset="0"/>
              <a:buChar char="•"/>
            </a:pPr>
            <a:r>
              <a:rPr lang="en-US" sz="800" dirty="0">
                <a:latin typeface="+mj-lt"/>
              </a:rPr>
              <a:t>Provider</a:t>
            </a:r>
          </a:p>
          <a:p>
            <a:pPr marL="117475" indent="-117475">
              <a:spcAft>
                <a:spcPts val="300"/>
              </a:spcAft>
              <a:buFont typeface="Arial" charset="0"/>
              <a:buChar char="•"/>
            </a:pPr>
            <a:r>
              <a:rPr lang="en-US" sz="800" dirty="0">
                <a:latin typeface="+mj-lt"/>
              </a:rPr>
              <a:t>Mobilize, advocate &amp; engage across sectors</a:t>
            </a:r>
          </a:p>
          <a:p>
            <a:pPr marL="117475" indent="-117475">
              <a:spcAft>
                <a:spcPts val="300"/>
              </a:spcAft>
              <a:buFont typeface="Arial" charset="0"/>
              <a:buChar char="•"/>
            </a:pPr>
            <a:r>
              <a:rPr lang="en-US" sz="800" dirty="0">
                <a:latin typeface="+mj-lt"/>
              </a:rPr>
              <a:t>Develop &amp; advance partnerships 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2575400" y="4738546"/>
            <a:ext cx="809516" cy="200055"/>
          </a:xfrm>
          <a:prstGeom prst="rect">
            <a:avLst/>
          </a:prstGeom>
          <a:solidFill>
            <a:schemeClr val="bg1"/>
          </a:solidFill>
        </p:spPr>
        <p:txBody>
          <a:bodyPr wrap="square" lIns="182880" rtlCol="0" anchor="ctr" anchorCtr="0">
            <a:spAutoFit/>
          </a:bodyPr>
          <a:lstStyle/>
          <a:p>
            <a:r>
              <a:rPr lang="en-US" sz="700" cap="all" spc="40" dirty="0">
                <a:solidFill>
                  <a:srgbClr val="1D91AF"/>
                </a:solidFill>
                <a:latin typeface="Arial" charset="0"/>
                <a:ea typeface="Arial" charset="0"/>
                <a:cs typeface="Arial" charset="0"/>
              </a:rPr>
              <a:t>policy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2673288" y="4959803"/>
            <a:ext cx="1485917" cy="9925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17475" indent="-117475">
              <a:spcAft>
                <a:spcPts val="300"/>
              </a:spcAft>
              <a:buFont typeface="Arial" charset="0"/>
              <a:buChar char="•"/>
            </a:pPr>
            <a:r>
              <a:rPr lang="en-US" sz="800" dirty="0">
                <a:latin typeface="+mj-lt"/>
              </a:rPr>
              <a:t>Identify &amp; promote adoption </a:t>
            </a:r>
            <a:br>
              <a:rPr lang="en-US" sz="800" dirty="0">
                <a:latin typeface="+mj-lt"/>
              </a:rPr>
            </a:br>
            <a:r>
              <a:rPr lang="en-US" sz="800" dirty="0">
                <a:latin typeface="+mj-lt"/>
              </a:rPr>
              <a:t>of key policies that support </a:t>
            </a:r>
            <a:br>
              <a:rPr lang="en-US" sz="800" dirty="0">
                <a:latin typeface="+mj-lt"/>
              </a:rPr>
            </a:br>
            <a:r>
              <a:rPr lang="en-US" sz="800" dirty="0">
                <a:latin typeface="+mj-lt"/>
              </a:rPr>
              <a:t>or complement activities </a:t>
            </a:r>
            <a:br>
              <a:rPr lang="en-US" sz="800" dirty="0">
                <a:latin typeface="+mj-lt"/>
              </a:rPr>
            </a:br>
            <a:r>
              <a:rPr lang="en-US" sz="800" dirty="0">
                <a:latin typeface="+mj-lt"/>
              </a:rPr>
              <a:t>and interventions</a:t>
            </a:r>
          </a:p>
          <a:p>
            <a:pPr marL="117475" indent="-117475">
              <a:spcAft>
                <a:spcPts val="300"/>
              </a:spcAft>
              <a:buFont typeface="Arial" charset="0"/>
              <a:buChar char="•"/>
            </a:pPr>
            <a:r>
              <a:rPr lang="en-US" sz="800" dirty="0">
                <a:latin typeface="+mj-lt"/>
              </a:rPr>
              <a:t>Collaborate w/stakeholders &amp; change agents to implement policies 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4677914" y="2055056"/>
            <a:ext cx="1410674" cy="200055"/>
          </a:xfrm>
          <a:prstGeom prst="rect">
            <a:avLst/>
          </a:prstGeom>
          <a:solidFill>
            <a:schemeClr val="bg1"/>
          </a:solidFill>
        </p:spPr>
        <p:txBody>
          <a:bodyPr wrap="square" lIns="182880" rtlCol="0" anchor="ctr" anchorCtr="0">
            <a:spAutoFit/>
          </a:bodyPr>
          <a:lstStyle/>
          <a:p>
            <a:r>
              <a:rPr lang="en-US" sz="700" cap="all" spc="40" dirty="0">
                <a:solidFill>
                  <a:srgbClr val="1CA452"/>
                </a:solidFill>
                <a:latin typeface="Arial" charset="0"/>
                <a:ea typeface="Arial" charset="0"/>
                <a:cs typeface="Arial" charset="0"/>
              </a:rPr>
              <a:t>individual/family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4944254" y="2261917"/>
            <a:ext cx="1810306" cy="18389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300"/>
              </a:spcAft>
            </a:pPr>
            <a:r>
              <a:rPr lang="en-US" sz="800" dirty="0">
                <a:latin typeface="+mj-lt"/>
              </a:rPr>
              <a:t>Access to unhealthy options</a:t>
            </a:r>
          </a:p>
          <a:p>
            <a:pPr>
              <a:spcAft>
                <a:spcPts val="300"/>
              </a:spcAft>
            </a:pPr>
            <a:r>
              <a:rPr lang="en-US" sz="800" dirty="0">
                <a:latin typeface="+mj-lt"/>
              </a:rPr>
              <a:t>Access to healthy options</a:t>
            </a:r>
          </a:p>
          <a:p>
            <a:pPr>
              <a:spcAft>
                <a:spcPts val="300"/>
              </a:spcAft>
            </a:pPr>
            <a:r>
              <a:rPr lang="en-US" sz="800" dirty="0">
                <a:latin typeface="+mj-lt"/>
              </a:rPr>
              <a:t>Access to care</a:t>
            </a:r>
          </a:p>
          <a:p>
            <a:pPr>
              <a:spcAft>
                <a:spcPts val="300"/>
              </a:spcAft>
            </a:pPr>
            <a:r>
              <a:rPr lang="en-US" sz="800" dirty="0">
                <a:latin typeface="+mj-lt"/>
              </a:rPr>
              <a:t>Participation in prevention programs</a:t>
            </a:r>
          </a:p>
          <a:p>
            <a:pPr>
              <a:spcAft>
                <a:spcPts val="300"/>
              </a:spcAft>
            </a:pPr>
            <a:r>
              <a:rPr lang="en-US" sz="800" dirty="0">
                <a:latin typeface="+mj-lt"/>
              </a:rPr>
              <a:t>Improved linkage with health care system/providers</a:t>
            </a:r>
          </a:p>
          <a:p>
            <a:pPr>
              <a:spcAft>
                <a:spcPts val="300"/>
              </a:spcAft>
            </a:pPr>
            <a:r>
              <a:rPr lang="en-US" sz="800" dirty="0">
                <a:latin typeface="+mj-lt"/>
              </a:rPr>
              <a:t>Engagement &amp; communication across sectors </a:t>
            </a:r>
          </a:p>
          <a:p>
            <a:pPr>
              <a:spcAft>
                <a:spcPts val="300"/>
              </a:spcAft>
            </a:pPr>
            <a:r>
              <a:rPr lang="en-US" sz="800" dirty="0">
                <a:latin typeface="+mj-lt"/>
              </a:rPr>
              <a:t>Awareness &amp; understanding of healthy behaviors</a:t>
            </a:r>
          </a:p>
          <a:p>
            <a:pPr>
              <a:spcAft>
                <a:spcPts val="300"/>
              </a:spcAft>
            </a:pPr>
            <a:r>
              <a:rPr lang="en-US" sz="800" dirty="0">
                <a:latin typeface="+mj-lt"/>
              </a:rPr>
              <a:t>Opportunities for shared meals and physical activity</a:t>
            </a:r>
          </a:p>
        </p:txBody>
      </p:sp>
      <p:pic>
        <p:nvPicPr>
          <p:cNvPr id="38" name="Picture 37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37931" y="2431054"/>
            <a:ext cx="170688" cy="170688"/>
          </a:xfrm>
          <a:prstGeom prst="rect">
            <a:avLst/>
          </a:prstGeom>
        </p:spPr>
      </p:pic>
      <p:pic>
        <p:nvPicPr>
          <p:cNvPr id="39" name="Picture 38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37931" y="2592372"/>
            <a:ext cx="170688" cy="170688"/>
          </a:xfrm>
          <a:prstGeom prst="rect">
            <a:avLst/>
          </a:prstGeom>
        </p:spPr>
      </p:pic>
      <p:pic>
        <p:nvPicPr>
          <p:cNvPr id="42" name="Picture 41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37931" y="2748147"/>
            <a:ext cx="170688" cy="170688"/>
          </a:xfrm>
          <a:prstGeom prst="rect">
            <a:avLst/>
          </a:prstGeom>
        </p:spPr>
      </p:pic>
      <p:pic>
        <p:nvPicPr>
          <p:cNvPr id="43" name="Picture 42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37931" y="2908780"/>
            <a:ext cx="170688" cy="170688"/>
          </a:xfrm>
          <a:prstGeom prst="rect">
            <a:avLst/>
          </a:prstGeom>
        </p:spPr>
      </p:pic>
      <p:pic>
        <p:nvPicPr>
          <p:cNvPr id="44" name="Picture 43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37931" y="3199182"/>
            <a:ext cx="170688" cy="170688"/>
          </a:xfrm>
          <a:prstGeom prst="rect">
            <a:avLst/>
          </a:prstGeom>
        </p:spPr>
      </p:pic>
      <p:pic>
        <p:nvPicPr>
          <p:cNvPr id="45" name="Picture 44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37931" y="3488136"/>
            <a:ext cx="170688" cy="170688"/>
          </a:xfrm>
          <a:prstGeom prst="rect">
            <a:avLst/>
          </a:prstGeom>
        </p:spPr>
      </p:pic>
      <p:pic>
        <p:nvPicPr>
          <p:cNvPr id="46" name="Picture 45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37931" y="3757886"/>
            <a:ext cx="170688" cy="170688"/>
          </a:xfrm>
          <a:prstGeom prst="rect">
            <a:avLst/>
          </a:prstGeom>
        </p:spPr>
      </p:pic>
      <p:pic>
        <p:nvPicPr>
          <p:cNvPr id="47" name="Picture 46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37931" y="2272003"/>
            <a:ext cx="170688" cy="170688"/>
          </a:xfrm>
          <a:prstGeom prst="rect">
            <a:avLst/>
          </a:prstGeom>
        </p:spPr>
      </p:pic>
      <p:sp>
        <p:nvSpPr>
          <p:cNvPr id="48" name="TextBox 47"/>
          <p:cNvSpPr txBox="1"/>
          <p:nvPr/>
        </p:nvSpPr>
        <p:spPr>
          <a:xfrm>
            <a:off x="4681414" y="4108922"/>
            <a:ext cx="1911115" cy="200055"/>
          </a:xfrm>
          <a:prstGeom prst="rect">
            <a:avLst/>
          </a:prstGeom>
          <a:solidFill>
            <a:schemeClr val="bg1"/>
          </a:solidFill>
        </p:spPr>
        <p:txBody>
          <a:bodyPr wrap="square" lIns="182880" rtlCol="0" anchor="ctr" anchorCtr="0">
            <a:spAutoFit/>
          </a:bodyPr>
          <a:lstStyle/>
          <a:p>
            <a:r>
              <a:rPr lang="en-US" sz="700" cap="all" spc="40" dirty="0">
                <a:solidFill>
                  <a:srgbClr val="1CA452"/>
                </a:solidFill>
                <a:latin typeface="Arial" charset="0"/>
                <a:ea typeface="Arial" charset="0"/>
                <a:cs typeface="Arial" charset="0"/>
              </a:rPr>
              <a:t>Provider/health care system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4947552" y="4299006"/>
            <a:ext cx="1807008" cy="5001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300"/>
              </a:spcAft>
            </a:pPr>
            <a:r>
              <a:rPr lang="en-US" sz="800" dirty="0">
                <a:latin typeface="+mj-lt"/>
              </a:rPr>
              <a:t>Provider knowledge &amp; skills </a:t>
            </a:r>
          </a:p>
          <a:p>
            <a:pPr>
              <a:spcAft>
                <a:spcPts val="300"/>
              </a:spcAft>
            </a:pPr>
            <a:r>
              <a:rPr lang="en-US" sz="800" dirty="0">
                <a:latin typeface="+mj-lt"/>
              </a:rPr>
              <a:t>Provision &amp; availability of prevention programs</a:t>
            </a:r>
          </a:p>
        </p:txBody>
      </p:sp>
      <p:pic>
        <p:nvPicPr>
          <p:cNvPr id="50" name="Picture 49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42032" y="4304219"/>
            <a:ext cx="170688" cy="170688"/>
          </a:xfrm>
          <a:prstGeom prst="rect">
            <a:avLst/>
          </a:prstGeom>
        </p:spPr>
      </p:pic>
      <p:pic>
        <p:nvPicPr>
          <p:cNvPr id="51" name="Picture 50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45756" y="4466945"/>
            <a:ext cx="170688" cy="170688"/>
          </a:xfrm>
          <a:prstGeom prst="rect">
            <a:avLst/>
          </a:prstGeom>
        </p:spPr>
      </p:pic>
      <p:sp>
        <p:nvSpPr>
          <p:cNvPr id="52" name="TextBox 51"/>
          <p:cNvSpPr txBox="1"/>
          <p:nvPr/>
        </p:nvSpPr>
        <p:spPr>
          <a:xfrm>
            <a:off x="4685136" y="4796331"/>
            <a:ext cx="1964092" cy="200055"/>
          </a:xfrm>
          <a:prstGeom prst="rect">
            <a:avLst/>
          </a:prstGeom>
          <a:solidFill>
            <a:schemeClr val="bg1"/>
          </a:solidFill>
        </p:spPr>
        <p:txBody>
          <a:bodyPr wrap="square" lIns="182880" rtlCol="0" anchor="ctr" anchorCtr="0">
            <a:spAutoFit/>
          </a:bodyPr>
          <a:lstStyle/>
          <a:p>
            <a:r>
              <a:rPr lang="en-US" sz="700" cap="all" spc="40">
                <a:solidFill>
                  <a:srgbClr val="1CA452"/>
                </a:solidFill>
                <a:latin typeface="Arial" charset="0"/>
                <a:ea typeface="Arial" charset="0"/>
                <a:cs typeface="Arial" charset="0"/>
              </a:rPr>
              <a:t>Community/built environment</a:t>
            </a:r>
            <a:endParaRPr lang="en-US" sz="700" cap="all" spc="40" dirty="0">
              <a:solidFill>
                <a:srgbClr val="1CA452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53" name="TextBox 52"/>
          <p:cNvSpPr txBox="1"/>
          <p:nvPr/>
        </p:nvSpPr>
        <p:spPr>
          <a:xfrm>
            <a:off x="4954774" y="5034005"/>
            <a:ext cx="1799786" cy="10695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300"/>
              </a:spcAft>
            </a:pPr>
            <a:r>
              <a:rPr lang="en-US" sz="800" dirty="0">
                <a:latin typeface="+mj-lt"/>
              </a:rPr>
              <a:t>Community awareness &amp; knowledge </a:t>
            </a:r>
          </a:p>
          <a:p>
            <a:pPr>
              <a:spcAft>
                <a:spcPts val="300"/>
              </a:spcAft>
            </a:pPr>
            <a:r>
              <a:rPr lang="en-US" sz="800" dirty="0">
                <a:latin typeface="+mj-lt"/>
              </a:rPr>
              <a:t>Self-efficacy among community members </a:t>
            </a:r>
          </a:p>
          <a:p>
            <a:pPr>
              <a:spcAft>
                <a:spcPts val="300"/>
              </a:spcAft>
            </a:pPr>
            <a:r>
              <a:rPr lang="en-US" sz="800" dirty="0">
                <a:latin typeface="+mj-lt"/>
              </a:rPr>
              <a:t>Provision &amp; availability of prevention programs</a:t>
            </a:r>
          </a:p>
          <a:p>
            <a:pPr>
              <a:spcAft>
                <a:spcPts val="300"/>
              </a:spcAft>
            </a:pPr>
            <a:r>
              <a:rPr lang="en-US" sz="800" dirty="0">
                <a:latin typeface="+mj-lt"/>
              </a:rPr>
              <a:t>Collaboration between community and health care settings </a:t>
            </a:r>
          </a:p>
        </p:txBody>
      </p:sp>
      <p:pic>
        <p:nvPicPr>
          <p:cNvPr id="54" name="Picture 53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45126" y="5039745"/>
            <a:ext cx="170688" cy="170688"/>
          </a:xfrm>
          <a:prstGeom prst="rect">
            <a:avLst/>
          </a:prstGeom>
        </p:spPr>
      </p:pic>
      <p:pic>
        <p:nvPicPr>
          <p:cNvPr id="55" name="Picture 54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45126" y="5211338"/>
            <a:ext cx="170688" cy="170688"/>
          </a:xfrm>
          <a:prstGeom prst="rect">
            <a:avLst/>
          </a:prstGeom>
        </p:spPr>
      </p:pic>
      <p:pic>
        <p:nvPicPr>
          <p:cNvPr id="56" name="Picture 55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45126" y="5496193"/>
            <a:ext cx="170688" cy="170688"/>
          </a:xfrm>
          <a:prstGeom prst="rect">
            <a:avLst/>
          </a:prstGeom>
        </p:spPr>
      </p:pic>
      <p:pic>
        <p:nvPicPr>
          <p:cNvPr id="57" name="Picture 56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45126" y="5776524"/>
            <a:ext cx="170688" cy="170688"/>
          </a:xfrm>
          <a:prstGeom prst="rect">
            <a:avLst/>
          </a:prstGeom>
        </p:spPr>
      </p:pic>
      <p:sp>
        <p:nvSpPr>
          <p:cNvPr id="58" name="TextBox 57"/>
          <p:cNvSpPr txBox="1"/>
          <p:nvPr/>
        </p:nvSpPr>
        <p:spPr>
          <a:xfrm>
            <a:off x="4677914" y="6100952"/>
            <a:ext cx="809516" cy="200055"/>
          </a:xfrm>
          <a:prstGeom prst="rect">
            <a:avLst/>
          </a:prstGeom>
          <a:solidFill>
            <a:schemeClr val="bg1"/>
          </a:solidFill>
        </p:spPr>
        <p:txBody>
          <a:bodyPr wrap="square" lIns="182880" rtlCol="0" anchor="ctr" anchorCtr="0">
            <a:spAutoFit/>
          </a:bodyPr>
          <a:lstStyle/>
          <a:p>
            <a:r>
              <a:rPr lang="en-US" sz="700" cap="all" spc="40" dirty="0">
                <a:solidFill>
                  <a:srgbClr val="1CA452"/>
                </a:solidFill>
                <a:latin typeface="Arial" charset="0"/>
                <a:ea typeface="Arial" charset="0"/>
                <a:cs typeface="Arial" charset="0"/>
              </a:rPr>
              <a:t>policy</a:t>
            </a:r>
          </a:p>
        </p:txBody>
      </p:sp>
      <p:sp>
        <p:nvSpPr>
          <p:cNvPr id="60" name="TextBox 59"/>
          <p:cNvSpPr txBox="1"/>
          <p:nvPr/>
        </p:nvSpPr>
        <p:spPr>
          <a:xfrm>
            <a:off x="4969022" y="6304642"/>
            <a:ext cx="1807008" cy="5001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300"/>
              </a:spcAft>
            </a:pPr>
            <a:r>
              <a:rPr lang="en-US" sz="800" dirty="0">
                <a:latin typeface="+mj-lt"/>
              </a:rPr>
              <a:t>Knowledge of policies supporting healthier choices among change agents</a:t>
            </a:r>
          </a:p>
          <a:p>
            <a:pPr>
              <a:spcAft>
                <a:spcPts val="300"/>
              </a:spcAft>
            </a:pPr>
            <a:r>
              <a:rPr lang="en-US" sz="800" dirty="0">
                <a:latin typeface="+mj-lt"/>
              </a:rPr>
              <a:t>Adoption of policies</a:t>
            </a:r>
          </a:p>
        </p:txBody>
      </p:sp>
      <p:pic>
        <p:nvPicPr>
          <p:cNvPr id="61" name="Picture 60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51863" y="6307491"/>
            <a:ext cx="170688" cy="170688"/>
          </a:xfrm>
          <a:prstGeom prst="rect">
            <a:avLst/>
          </a:prstGeom>
        </p:spPr>
      </p:pic>
      <p:pic>
        <p:nvPicPr>
          <p:cNvPr id="62" name="Picture 61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48240" y="6581439"/>
            <a:ext cx="170688" cy="170688"/>
          </a:xfrm>
          <a:prstGeom prst="rect">
            <a:avLst/>
          </a:prstGeom>
        </p:spPr>
      </p:pic>
      <p:sp>
        <p:nvSpPr>
          <p:cNvPr id="63" name="Rectangle 62"/>
          <p:cNvSpPr/>
          <p:nvPr/>
        </p:nvSpPr>
        <p:spPr>
          <a:xfrm>
            <a:off x="589198" y="7044375"/>
            <a:ext cx="9809823" cy="758430"/>
          </a:xfrm>
          <a:prstGeom prst="rect">
            <a:avLst/>
          </a:prstGeom>
          <a:noFill/>
          <a:ln w="3810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64" name="Triangle 63"/>
          <p:cNvSpPr/>
          <p:nvPr/>
        </p:nvSpPr>
        <p:spPr>
          <a:xfrm>
            <a:off x="5283200" y="6870153"/>
            <a:ext cx="741680" cy="174222"/>
          </a:xfrm>
          <a:prstGeom prst="triangle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TextBox 65"/>
          <p:cNvSpPr txBox="1"/>
          <p:nvPr/>
        </p:nvSpPr>
        <p:spPr>
          <a:xfrm>
            <a:off x="729053" y="7175711"/>
            <a:ext cx="1272467" cy="543739"/>
          </a:xfrm>
          <a:prstGeom prst="rect">
            <a:avLst/>
          </a:prstGeom>
          <a:noFill/>
        </p:spPr>
        <p:txBody>
          <a:bodyPr wrap="square" lIns="137160" tIns="91440" rIns="0" bIns="91440" rtlCol="0">
            <a:spAutoFit/>
          </a:bodyPr>
          <a:lstStyle/>
          <a:p>
            <a:pPr>
              <a:lnSpc>
                <a:spcPts val="1400"/>
              </a:lnSpc>
            </a:pPr>
            <a:r>
              <a:rPr lang="en-US" sz="1200" b="1" cap="all" spc="2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charset="0"/>
                <a:ea typeface="Arial" charset="0"/>
                <a:cs typeface="Arial" charset="0"/>
              </a:rPr>
              <a:t>Contextual factors</a:t>
            </a:r>
            <a:endParaRPr lang="en-US" sz="1200" b="1" cap="all" spc="20" dirty="0">
              <a:solidFill>
                <a:schemeClr val="tx1">
                  <a:lumMod val="65000"/>
                  <a:lumOff val="35000"/>
                </a:schemeClr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69" name="Chevron 68"/>
          <p:cNvSpPr/>
          <p:nvPr/>
        </p:nvSpPr>
        <p:spPr>
          <a:xfrm>
            <a:off x="2152426" y="7212331"/>
            <a:ext cx="104887" cy="457200"/>
          </a:xfrm>
          <a:custGeom>
            <a:avLst/>
            <a:gdLst>
              <a:gd name="connsiteX0" fmla="*/ 0 w 91440"/>
              <a:gd name="connsiteY0" fmla="*/ 0 h 355600"/>
              <a:gd name="connsiteX1" fmla="*/ 45720 w 91440"/>
              <a:gd name="connsiteY1" fmla="*/ 0 h 355600"/>
              <a:gd name="connsiteX2" fmla="*/ 91440 w 91440"/>
              <a:gd name="connsiteY2" fmla="*/ 177800 h 355600"/>
              <a:gd name="connsiteX3" fmla="*/ 45720 w 91440"/>
              <a:gd name="connsiteY3" fmla="*/ 355600 h 355600"/>
              <a:gd name="connsiteX4" fmla="*/ 0 w 91440"/>
              <a:gd name="connsiteY4" fmla="*/ 355600 h 355600"/>
              <a:gd name="connsiteX5" fmla="*/ 45720 w 91440"/>
              <a:gd name="connsiteY5" fmla="*/ 177800 h 355600"/>
              <a:gd name="connsiteX6" fmla="*/ 0 w 91440"/>
              <a:gd name="connsiteY6" fmla="*/ 0 h 355600"/>
              <a:gd name="connsiteX0" fmla="*/ 0 w 73511"/>
              <a:gd name="connsiteY0" fmla="*/ 0 h 355600"/>
              <a:gd name="connsiteX1" fmla="*/ 45720 w 73511"/>
              <a:gd name="connsiteY1" fmla="*/ 0 h 355600"/>
              <a:gd name="connsiteX2" fmla="*/ 73511 w 73511"/>
              <a:gd name="connsiteY2" fmla="*/ 182283 h 355600"/>
              <a:gd name="connsiteX3" fmla="*/ 45720 w 73511"/>
              <a:gd name="connsiteY3" fmla="*/ 355600 h 355600"/>
              <a:gd name="connsiteX4" fmla="*/ 0 w 73511"/>
              <a:gd name="connsiteY4" fmla="*/ 355600 h 355600"/>
              <a:gd name="connsiteX5" fmla="*/ 45720 w 73511"/>
              <a:gd name="connsiteY5" fmla="*/ 177800 h 355600"/>
              <a:gd name="connsiteX6" fmla="*/ 0 w 73511"/>
              <a:gd name="connsiteY6" fmla="*/ 0 h 355600"/>
              <a:gd name="connsiteX0" fmla="*/ 22412 w 73511"/>
              <a:gd name="connsiteY0" fmla="*/ 4482 h 355600"/>
              <a:gd name="connsiteX1" fmla="*/ 45720 w 73511"/>
              <a:gd name="connsiteY1" fmla="*/ 0 h 355600"/>
              <a:gd name="connsiteX2" fmla="*/ 73511 w 73511"/>
              <a:gd name="connsiteY2" fmla="*/ 182283 h 355600"/>
              <a:gd name="connsiteX3" fmla="*/ 45720 w 73511"/>
              <a:gd name="connsiteY3" fmla="*/ 355600 h 355600"/>
              <a:gd name="connsiteX4" fmla="*/ 0 w 73511"/>
              <a:gd name="connsiteY4" fmla="*/ 355600 h 355600"/>
              <a:gd name="connsiteX5" fmla="*/ 45720 w 73511"/>
              <a:gd name="connsiteY5" fmla="*/ 177800 h 355600"/>
              <a:gd name="connsiteX6" fmla="*/ 22412 w 73511"/>
              <a:gd name="connsiteY6" fmla="*/ 4482 h 355600"/>
              <a:gd name="connsiteX0" fmla="*/ 0 w 51099"/>
              <a:gd name="connsiteY0" fmla="*/ 4482 h 360082"/>
              <a:gd name="connsiteX1" fmla="*/ 23308 w 51099"/>
              <a:gd name="connsiteY1" fmla="*/ 0 h 360082"/>
              <a:gd name="connsiteX2" fmla="*/ 51099 w 51099"/>
              <a:gd name="connsiteY2" fmla="*/ 182283 h 360082"/>
              <a:gd name="connsiteX3" fmla="*/ 23308 w 51099"/>
              <a:gd name="connsiteY3" fmla="*/ 355600 h 360082"/>
              <a:gd name="connsiteX4" fmla="*/ 0 w 51099"/>
              <a:gd name="connsiteY4" fmla="*/ 360082 h 360082"/>
              <a:gd name="connsiteX5" fmla="*/ 23308 w 51099"/>
              <a:gd name="connsiteY5" fmla="*/ 177800 h 360082"/>
              <a:gd name="connsiteX6" fmla="*/ 0 w 51099"/>
              <a:gd name="connsiteY6" fmla="*/ 4482 h 360082"/>
              <a:gd name="connsiteX0" fmla="*/ 0 w 104887"/>
              <a:gd name="connsiteY0" fmla="*/ 4482 h 360082"/>
              <a:gd name="connsiteX1" fmla="*/ 23308 w 104887"/>
              <a:gd name="connsiteY1" fmla="*/ 0 h 360082"/>
              <a:gd name="connsiteX2" fmla="*/ 104887 w 104887"/>
              <a:gd name="connsiteY2" fmla="*/ 191248 h 360082"/>
              <a:gd name="connsiteX3" fmla="*/ 23308 w 104887"/>
              <a:gd name="connsiteY3" fmla="*/ 355600 h 360082"/>
              <a:gd name="connsiteX4" fmla="*/ 0 w 104887"/>
              <a:gd name="connsiteY4" fmla="*/ 360082 h 360082"/>
              <a:gd name="connsiteX5" fmla="*/ 23308 w 104887"/>
              <a:gd name="connsiteY5" fmla="*/ 177800 h 360082"/>
              <a:gd name="connsiteX6" fmla="*/ 0 w 104887"/>
              <a:gd name="connsiteY6" fmla="*/ 4482 h 360082"/>
              <a:gd name="connsiteX0" fmla="*/ 0 w 104887"/>
              <a:gd name="connsiteY0" fmla="*/ 4482 h 360082"/>
              <a:gd name="connsiteX1" fmla="*/ 23308 w 104887"/>
              <a:gd name="connsiteY1" fmla="*/ 0 h 360082"/>
              <a:gd name="connsiteX2" fmla="*/ 104887 w 104887"/>
              <a:gd name="connsiteY2" fmla="*/ 191248 h 360082"/>
              <a:gd name="connsiteX3" fmla="*/ 23308 w 104887"/>
              <a:gd name="connsiteY3" fmla="*/ 355600 h 360082"/>
              <a:gd name="connsiteX4" fmla="*/ 0 w 104887"/>
              <a:gd name="connsiteY4" fmla="*/ 360082 h 360082"/>
              <a:gd name="connsiteX5" fmla="*/ 72614 w 104887"/>
              <a:gd name="connsiteY5" fmla="*/ 186765 h 360082"/>
              <a:gd name="connsiteX6" fmla="*/ 0 w 104887"/>
              <a:gd name="connsiteY6" fmla="*/ 4482 h 360082"/>
              <a:gd name="connsiteX0" fmla="*/ 0 w 104887"/>
              <a:gd name="connsiteY0" fmla="*/ 4482 h 360082"/>
              <a:gd name="connsiteX1" fmla="*/ 23308 w 104887"/>
              <a:gd name="connsiteY1" fmla="*/ 0 h 360082"/>
              <a:gd name="connsiteX2" fmla="*/ 104887 w 104887"/>
              <a:gd name="connsiteY2" fmla="*/ 191248 h 360082"/>
              <a:gd name="connsiteX3" fmla="*/ 27790 w 104887"/>
              <a:gd name="connsiteY3" fmla="*/ 360082 h 360082"/>
              <a:gd name="connsiteX4" fmla="*/ 0 w 104887"/>
              <a:gd name="connsiteY4" fmla="*/ 360082 h 360082"/>
              <a:gd name="connsiteX5" fmla="*/ 72614 w 104887"/>
              <a:gd name="connsiteY5" fmla="*/ 186765 h 360082"/>
              <a:gd name="connsiteX6" fmla="*/ 0 w 104887"/>
              <a:gd name="connsiteY6" fmla="*/ 4482 h 360082"/>
              <a:gd name="connsiteX0" fmla="*/ 0 w 104887"/>
              <a:gd name="connsiteY0" fmla="*/ 4482 h 360082"/>
              <a:gd name="connsiteX1" fmla="*/ 23308 w 104887"/>
              <a:gd name="connsiteY1" fmla="*/ 0 h 360082"/>
              <a:gd name="connsiteX2" fmla="*/ 104887 w 104887"/>
              <a:gd name="connsiteY2" fmla="*/ 191248 h 360082"/>
              <a:gd name="connsiteX3" fmla="*/ 27790 w 104887"/>
              <a:gd name="connsiteY3" fmla="*/ 360082 h 360082"/>
              <a:gd name="connsiteX4" fmla="*/ 0 w 104887"/>
              <a:gd name="connsiteY4" fmla="*/ 360082 h 360082"/>
              <a:gd name="connsiteX5" fmla="*/ 81579 w 104887"/>
              <a:gd name="connsiteY5" fmla="*/ 191248 h 360082"/>
              <a:gd name="connsiteX6" fmla="*/ 0 w 104887"/>
              <a:gd name="connsiteY6" fmla="*/ 4482 h 3600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04887" h="360082">
                <a:moveTo>
                  <a:pt x="0" y="4482"/>
                </a:moveTo>
                <a:lnTo>
                  <a:pt x="23308" y="0"/>
                </a:lnTo>
                <a:lnTo>
                  <a:pt x="104887" y="191248"/>
                </a:lnTo>
                <a:lnTo>
                  <a:pt x="27790" y="360082"/>
                </a:lnTo>
                <a:lnTo>
                  <a:pt x="0" y="360082"/>
                </a:lnTo>
                <a:lnTo>
                  <a:pt x="81579" y="191248"/>
                </a:lnTo>
                <a:lnTo>
                  <a:pt x="0" y="4482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0" name="TextBox 69"/>
          <p:cNvSpPr txBox="1"/>
          <p:nvPr/>
        </p:nvSpPr>
        <p:spPr>
          <a:xfrm>
            <a:off x="2418415" y="7127304"/>
            <a:ext cx="25477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Integration and collaboration across sectors (i.e., degree to which different community groups have worked together and with health care organizations and the degree to which state partners have collaborated)</a:t>
            </a:r>
          </a:p>
        </p:txBody>
      </p:sp>
      <p:cxnSp>
        <p:nvCxnSpPr>
          <p:cNvPr id="72" name="Straight Connector 71"/>
          <p:cNvCxnSpPr/>
          <p:nvPr/>
        </p:nvCxnSpPr>
        <p:spPr>
          <a:xfrm>
            <a:off x="5172149" y="7203187"/>
            <a:ext cx="0" cy="457200"/>
          </a:xfrm>
          <a:prstGeom prst="line">
            <a:avLst/>
          </a:prstGeom>
          <a:ln w="15875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4" name="TextBox 73"/>
          <p:cNvSpPr txBox="1"/>
          <p:nvPr/>
        </p:nvSpPr>
        <p:spPr>
          <a:xfrm>
            <a:off x="5509233" y="7132831"/>
            <a:ext cx="235900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Primary care and weight management program environments (i.e., affiliations, organizational structures, payment structures, community investment–oriented leadership, and missions) </a:t>
            </a:r>
          </a:p>
        </p:txBody>
      </p:sp>
      <p:cxnSp>
        <p:nvCxnSpPr>
          <p:cNvPr id="75" name="Straight Connector 74"/>
          <p:cNvCxnSpPr/>
          <p:nvPr/>
        </p:nvCxnSpPr>
        <p:spPr>
          <a:xfrm>
            <a:off x="7981045" y="7212331"/>
            <a:ext cx="0" cy="457200"/>
          </a:xfrm>
          <a:prstGeom prst="line">
            <a:avLst/>
          </a:prstGeom>
          <a:ln w="15875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6" name="TextBox 75"/>
          <p:cNvSpPr txBox="1"/>
          <p:nvPr/>
        </p:nvSpPr>
        <p:spPr>
          <a:xfrm>
            <a:off x="8335301" y="7137306"/>
            <a:ext cx="152066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Community resources (e.g., availability of social services, linkages between health care and public health programs)</a:t>
            </a:r>
          </a:p>
        </p:txBody>
      </p:sp>
      <p:sp>
        <p:nvSpPr>
          <p:cNvPr id="77" name="TextBox 76"/>
          <p:cNvSpPr txBox="1"/>
          <p:nvPr/>
        </p:nvSpPr>
        <p:spPr>
          <a:xfrm>
            <a:off x="7058537" y="2061862"/>
            <a:ext cx="1410674" cy="200055"/>
          </a:xfrm>
          <a:prstGeom prst="rect">
            <a:avLst/>
          </a:prstGeom>
          <a:solidFill>
            <a:schemeClr val="bg1"/>
          </a:solidFill>
        </p:spPr>
        <p:txBody>
          <a:bodyPr wrap="square" lIns="182880" rtlCol="0" anchor="ctr" anchorCtr="0">
            <a:spAutoFit/>
          </a:bodyPr>
          <a:lstStyle/>
          <a:p>
            <a:r>
              <a:rPr lang="en-US" sz="700" cap="all" spc="40" dirty="0">
                <a:solidFill>
                  <a:srgbClr val="1CA452"/>
                </a:solidFill>
                <a:latin typeface="Arial" charset="0"/>
                <a:ea typeface="Arial" charset="0"/>
                <a:cs typeface="Arial" charset="0"/>
              </a:rPr>
              <a:t>individual/family</a:t>
            </a:r>
          </a:p>
        </p:txBody>
      </p:sp>
      <p:sp>
        <p:nvSpPr>
          <p:cNvPr id="78" name="TextBox 77"/>
          <p:cNvSpPr txBox="1"/>
          <p:nvPr/>
        </p:nvSpPr>
        <p:spPr>
          <a:xfrm>
            <a:off x="7299770" y="2259861"/>
            <a:ext cx="1306270" cy="15158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300"/>
              </a:spcAft>
            </a:pPr>
            <a:r>
              <a:rPr lang="en-US" sz="800" dirty="0">
                <a:latin typeface="+mj-lt"/>
              </a:rPr>
              <a:t>Physical activity </a:t>
            </a:r>
          </a:p>
          <a:p>
            <a:pPr>
              <a:spcAft>
                <a:spcPts val="300"/>
              </a:spcAft>
            </a:pPr>
            <a:r>
              <a:rPr lang="en-US" sz="800" dirty="0">
                <a:latin typeface="+mj-lt"/>
              </a:rPr>
              <a:t>Families making healthier routine choices</a:t>
            </a:r>
          </a:p>
          <a:p>
            <a:pPr>
              <a:spcAft>
                <a:spcPts val="300"/>
              </a:spcAft>
            </a:pPr>
            <a:r>
              <a:rPr lang="en-US" sz="800" dirty="0">
                <a:latin typeface="+mj-lt"/>
              </a:rPr>
              <a:t>Healthy eating — fruit/veggie consumption</a:t>
            </a:r>
          </a:p>
          <a:p>
            <a:pPr>
              <a:spcAft>
                <a:spcPts val="300"/>
              </a:spcAft>
            </a:pPr>
            <a:r>
              <a:rPr lang="en-US" sz="800" dirty="0">
                <a:latin typeface="+mj-lt"/>
              </a:rPr>
              <a:t>Improved overall diet</a:t>
            </a:r>
          </a:p>
          <a:p>
            <a:pPr>
              <a:spcAft>
                <a:spcPts val="300"/>
              </a:spcAft>
            </a:pPr>
            <a:r>
              <a:rPr lang="en-US" sz="800" dirty="0">
                <a:latin typeface="+mj-lt"/>
              </a:rPr>
              <a:t>Improved family cohesion</a:t>
            </a:r>
          </a:p>
          <a:p>
            <a:pPr>
              <a:spcAft>
                <a:spcPts val="300"/>
              </a:spcAft>
            </a:pPr>
            <a:r>
              <a:rPr lang="en-US" sz="800" dirty="0">
                <a:latin typeface="+mj-lt"/>
              </a:rPr>
              <a:t>Self-management of healthier choices and related comorbidities</a:t>
            </a:r>
          </a:p>
        </p:txBody>
      </p:sp>
      <p:sp>
        <p:nvSpPr>
          <p:cNvPr id="79" name="TextBox 78"/>
          <p:cNvSpPr txBox="1"/>
          <p:nvPr/>
        </p:nvSpPr>
        <p:spPr>
          <a:xfrm>
            <a:off x="7008418" y="3849970"/>
            <a:ext cx="1441590" cy="307777"/>
          </a:xfrm>
          <a:prstGeom prst="rect">
            <a:avLst/>
          </a:prstGeom>
          <a:solidFill>
            <a:schemeClr val="bg1"/>
          </a:solidFill>
        </p:spPr>
        <p:txBody>
          <a:bodyPr wrap="square" lIns="182880" rtlCol="0" anchor="ctr" anchorCtr="0">
            <a:spAutoFit/>
          </a:bodyPr>
          <a:lstStyle/>
          <a:p>
            <a:r>
              <a:rPr lang="en-US" sz="700" cap="all" spc="40" dirty="0">
                <a:solidFill>
                  <a:srgbClr val="1CA452"/>
                </a:solidFill>
                <a:latin typeface="Arial" charset="0"/>
                <a:ea typeface="Arial" charset="0"/>
                <a:cs typeface="Arial" charset="0"/>
              </a:rPr>
              <a:t>Provider/health care system</a:t>
            </a:r>
          </a:p>
        </p:txBody>
      </p:sp>
      <p:sp>
        <p:nvSpPr>
          <p:cNvPr id="80" name="TextBox 79"/>
          <p:cNvSpPr txBox="1"/>
          <p:nvPr/>
        </p:nvSpPr>
        <p:spPr>
          <a:xfrm>
            <a:off x="7294895" y="4170743"/>
            <a:ext cx="1372301" cy="5001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300"/>
              </a:spcAft>
            </a:pPr>
            <a:r>
              <a:rPr lang="en-US" sz="800" dirty="0">
                <a:latin typeface="+mj-lt"/>
              </a:rPr>
              <a:t>Child/adolescent &amp; family engagement </a:t>
            </a:r>
          </a:p>
          <a:p>
            <a:pPr>
              <a:spcAft>
                <a:spcPts val="300"/>
              </a:spcAft>
            </a:pPr>
            <a:r>
              <a:rPr lang="en-US" sz="800" dirty="0">
                <a:latin typeface="+mj-lt"/>
              </a:rPr>
              <a:t>Delivery of quality care </a:t>
            </a:r>
          </a:p>
        </p:txBody>
      </p:sp>
      <p:sp>
        <p:nvSpPr>
          <p:cNvPr id="81" name="TextBox 80"/>
          <p:cNvSpPr txBox="1"/>
          <p:nvPr/>
        </p:nvSpPr>
        <p:spPr>
          <a:xfrm>
            <a:off x="7058456" y="4723828"/>
            <a:ext cx="1373038" cy="307777"/>
          </a:xfrm>
          <a:prstGeom prst="rect">
            <a:avLst/>
          </a:prstGeom>
          <a:solidFill>
            <a:schemeClr val="bg1"/>
          </a:solidFill>
        </p:spPr>
        <p:txBody>
          <a:bodyPr wrap="square" lIns="182880" rtlCol="0" anchor="ctr" anchorCtr="0">
            <a:spAutoFit/>
          </a:bodyPr>
          <a:lstStyle/>
          <a:p>
            <a:r>
              <a:rPr lang="en-US" sz="700" cap="all" spc="40">
                <a:solidFill>
                  <a:srgbClr val="1CA452"/>
                </a:solidFill>
                <a:latin typeface="Arial" charset="0"/>
                <a:ea typeface="Arial" charset="0"/>
                <a:cs typeface="Arial" charset="0"/>
              </a:rPr>
              <a:t>Community/built environment</a:t>
            </a:r>
            <a:endParaRPr lang="en-US" sz="700" cap="all" spc="40" dirty="0">
              <a:solidFill>
                <a:srgbClr val="1CA452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82" name="TextBox 81"/>
          <p:cNvSpPr txBox="1"/>
          <p:nvPr/>
        </p:nvSpPr>
        <p:spPr>
          <a:xfrm>
            <a:off x="7294895" y="5036107"/>
            <a:ext cx="137230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300"/>
              </a:spcAft>
            </a:pPr>
            <a:r>
              <a:rPr lang="en-US" sz="800" dirty="0">
                <a:latin typeface="+mj-lt"/>
              </a:rPr>
              <a:t>Policy and environmental supports </a:t>
            </a:r>
          </a:p>
        </p:txBody>
      </p:sp>
      <p:sp>
        <p:nvSpPr>
          <p:cNvPr id="83" name="TextBox 82"/>
          <p:cNvSpPr txBox="1"/>
          <p:nvPr/>
        </p:nvSpPr>
        <p:spPr>
          <a:xfrm>
            <a:off x="9202949" y="2255111"/>
            <a:ext cx="1196071" cy="24160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300"/>
              </a:spcAft>
            </a:pPr>
            <a:r>
              <a:rPr lang="en-US" sz="800" dirty="0">
                <a:latin typeface="+mj-lt"/>
              </a:rPr>
              <a:t>Improved biometric &amp; health measures (e.g., behavior change, diabetes, and asthma comorbidities)</a:t>
            </a:r>
          </a:p>
          <a:p>
            <a:pPr>
              <a:spcAft>
                <a:spcPts val="300"/>
              </a:spcAft>
            </a:pPr>
            <a:r>
              <a:rPr lang="en-US" sz="800" dirty="0" smtClean="0">
                <a:latin typeface="+mj-lt"/>
              </a:rPr>
              <a:t>Parental/care-giver </a:t>
            </a:r>
            <a:r>
              <a:rPr lang="en-US" sz="800" dirty="0">
                <a:latin typeface="+mj-lt"/>
              </a:rPr>
              <a:t>wellness &amp; work productivity</a:t>
            </a:r>
          </a:p>
          <a:p>
            <a:pPr>
              <a:spcAft>
                <a:spcPts val="300"/>
              </a:spcAft>
            </a:pPr>
            <a:r>
              <a:rPr lang="en-US" sz="800" dirty="0">
                <a:latin typeface="+mj-lt"/>
              </a:rPr>
              <a:t>Quality of life</a:t>
            </a:r>
          </a:p>
          <a:p>
            <a:pPr>
              <a:spcAft>
                <a:spcPts val="300"/>
              </a:spcAft>
            </a:pPr>
            <a:r>
              <a:rPr lang="en-US" sz="800" dirty="0" smtClean="0">
                <a:latin typeface="+mj-lt"/>
              </a:rPr>
              <a:t>Obesity </a:t>
            </a:r>
            <a:r>
              <a:rPr lang="en-US" sz="800" dirty="0">
                <a:latin typeface="+mj-lt"/>
              </a:rPr>
              <a:t>prevalence</a:t>
            </a:r>
          </a:p>
          <a:p>
            <a:pPr>
              <a:spcAft>
                <a:spcPts val="300"/>
              </a:spcAft>
            </a:pPr>
            <a:r>
              <a:rPr lang="en-US" sz="800" dirty="0">
                <a:latin typeface="+mj-lt"/>
              </a:rPr>
              <a:t>Health care costs </a:t>
            </a:r>
            <a:r>
              <a:rPr lang="en-US" sz="800" dirty="0" smtClean="0">
                <a:latin typeface="+mj-lt"/>
              </a:rPr>
              <a:t/>
            </a:r>
            <a:br>
              <a:rPr lang="en-US" sz="800" dirty="0" smtClean="0">
                <a:latin typeface="+mj-lt"/>
              </a:rPr>
            </a:br>
            <a:r>
              <a:rPr lang="en-US" sz="800" dirty="0" smtClean="0">
                <a:latin typeface="+mj-lt"/>
              </a:rPr>
              <a:t>(</a:t>
            </a:r>
            <a:r>
              <a:rPr lang="en-US" sz="800" dirty="0">
                <a:latin typeface="+mj-lt"/>
              </a:rPr>
              <a:t>direct obesity, comorbidity costs; emergency room visits)</a:t>
            </a:r>
          </a:p>
          <a:p>
            <a:pPr>
              <a:spcAft>
                <a:spcPts val="300"/>
              </a:spcAft>
            </a:pPr>
            <a:r>
              <a:rPr lang="en-US" sz="800" dirty="0">
                <a:latin typeface="+mj-lt"/>
              </a:rPr>
              <a:t>Individual body mass index (BMI)</a:t>
            </a:r>
          </a:p>
          <a:p>
            <a:pPr>
              <a:spcAft>
                <a:spcPts val="300"/>
              </a:spcAft>
            </a:pPr>
            <a:r>
              <a:rPr lang="en-US" sz="800" dirty="0">
                <a:latin typeface="+mj-lt"/>
              </a:rPr>
              <a:t>Morbidity &amp; mortality</a:t>
            </a:r>
          </a:p>
        </p:txBody>
      </p:sp>
      <p:pic>
        <p:nvPicPr>
          <p:cNvPr id="85" name="Picture 84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95632" y="3491330"/>
            <a:ext cx="170688" cy="170688"/>
          </a:xfrm>
          <a:prstGeom prst="rect">
            <a:avLst/>
          </a:prstGeom>
        </p:spPr>
      </p:pic>
      <p:pic>
        <p:nvPicPr>
          <p:cNvPr id="88" name="Picture 87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95632" y="3310439"/>
            <a:ext cx="170688" cy="170688"/>
          </a:xfrm>
          <a:prstGeom prst="rect">
            <a:avLst/>
          </a:prstGeom>
        </p:spPr>
      </p:pic>
      <p:pic>
        <p:nvPicPr>
          <p:cNvPr id="89" name="Picture 88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95632" y="2901932"/>
            <a:ext cx="170688" cy="170688"/>
          </a:xfrm>
          <a:prstGeom prst="rect">
            <a:avLst/>
          </a:prstGeom>
        </p:spPr>
      </p:pic>
      <p:pic>
        <p:nvPicPr>
          <p:cNvPr id="90" name="Picture 89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95632" y="2273392"/>
            <a:ext cx="170688" cy="170688"/>
          </a:xfrm>
          <a:prstGeom prst="rect">
            <a:avLst/>
          </a:prstGeom>
        </p:spPr>
      </p:pic>
      <p:pic>
        <p:nvPicPr>
          <p:cNvPr id="93" name="Picture 92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95101" y="2271164"/>
            <a:ext cx="170688" cy="170688"/>
          </a:xfrm>
          <a:prstGeom prst="rect">
            <a:avLst/>
          </a:prstGeom>
        </p:spPr>
      </p:pic>
      <p:pic>
        <p:nvPicPr>
          <p:cNvPr id="94" name="Picture 93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95101" y="2433859"/>
            <a:ext cx="170688" cy="170688"/>
          </a:xfrm>
          <a:prstGeom prst="rect">
            <a:avLst/>
          </a:prstGeom>
        </p:spPr>
      </p:pic>
      <p:pic>
        <p:nvPicPr>
          <p:cNvPr id="95" name="Picture 94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95101" y="2717447"/>
            <a:ext cx="170688" cy="170688"/>
          </a:xfrm>
          <a:prstGeom prst="rect">
            <a:avLst/>
          </a:prstGeom>
        </p:spPr>
      </p:pic>
      <p:pic>
        <p:nvPicPr>
          <p:cNvPr id="96" name="Picture 95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95101" y="2993985"/>
            <a:ext cx="170688" cy="170688"/>
          </a:xfrm>
          <a:prstGeom prst="rect">
            <a:avLst/>
          </a:prstGeom>
        </p:spPr>
      </p:pic>
      <p:pic>
        <p:nvPicPr>
          <p:cNvPr id="97" name="Picture 96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95101" y="3155379"/>
            <a:ext cx="170688" cy="170688"/>
          </a:xfrm>
          <a:prstGeom prst="rect">
            <a:avLst/>
          </a:prstGeom>
        </p:spPr>
      </p:pic>
      <p:pic>
        <p:nvPicPr>
          <p:cNvPr id="98" name="Picture 97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95101" y="3322433"/>
            <a:ext cx="170688" cy="170688"/>
          </a:xfrm>
          <a:prstGeom prst="rect">
            <a:avLst/>
          </a:prstGeom>
        </p:spPr>
      </p:pic>
      <p:pic>
        <p:nvPicPr>
          <p:cNvPr id="99" name="Picture 98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95101" y="4181962"/>
            <a:ext cx="170688" cy="170688"/>
          </a:xfrm>
          <a:prstGeom prst="rect">
            <a:avLst/>
          </a:prstGeom>
        </p:spPr>
      </p:pic>
      <p:pic>
        <p:nvPicPr>
          <p:cNvPr id="100" name="Picture 99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95101" y="4455462"/>
            <a:ext cx="170688" cy="170688"/>
          </a:xfrm>
          <a:prstGeom prst="rect">
            <a:avLst/>
          </a:prstGeom>
        </p:spPr>
      </p:pic>
      <p:pic>
        <p:nvPicPr>
          <p:cNvPr id="101" name="Picture 100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95101" y="5061140"/>
            <a:ext cx="170688" cy="170688"/>
          </a:xfrm>
          <a:prstGeom prst="rect">
            <a:avLst/>
          </a:prstGeom>
        </p:spPr>
      </p:pic>
      <p:sp>
        <p:nvSpPr>
          <p:cNvPr id="104" name="TextBox 103"/>
          <p:cNvSpPr txBox="1"/>
          <p:nvPr/>
        </p:nvSpPr>
        <p:spPr>
          <a:xfrm>
            <a:off x="498950" y="7986046"/>
            <a:ext cx="9508196" cy="430887"/>
          </a:xfrm>
          <a:prstGeom prst="rect">
            <a:avLst/>
          </a:prstGeom>
          <a:noFill/>
        </p:spPr>
        <p:txBody>
          <a:bodyPr wrap="square" rIns="0" rtlCol="0">
            <a:spAutoFit/>
          </a:bodyPr>
          <a:lstStyle/>
          <a:p>
            <a:r>
              <a:rPr lang="en-US" sz="110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This logic model presents activities and outcomes of community engagement interventions designed to address childhood obesity. This can be modified based on the specific goals of an intervention</a:t>
            </a:r>
          </a:p>
        </p:txBody>
      </p:sp>
      <p:sp>
        <p:nvSpPr>
          <p:cNvPr id="105" name="TextBox 104"/>
          <p:cNvSpPr txBox="1"/>
          <p:nvPr/>
        </p:nvSpPr>
        <p:spPr>
          <a:xfrm>
            <a:off x="6109321" y="1799524"/>
            <a:ext cx="548640" cy="155448"/>
          </a:xfrm>
          <a:prstGeom prst="rect">
            <a:avLst/>
          </a:prstGeom>
          <a:solidFill>
            <a:srgbClr val="0D6931"/>
          </a:solidFill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lang="en-US" sz="600" b="1" cap="all" dirty="0" smtClean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1–3 years</a:t>
            </a:r>
            <a:endParaRPr lang="en-US" sz="600" b="1" cap="all" dirty="0">
              <a:solidFill>
                <a:schemeClr val="bg1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106" name="TextBox 105"/>
          <p:cNvSpPr txBox="1"/>
          <p:nvPr/>
        </p:nvSpPr>
        <p:spPr>
          <a:xfrm>
            <a:off x="8020594" y="1799524"/>
            <a:ext cx="548640" cy="155448"/>
          </a:xfrm>
          <a:prstGeom prst="rect">
            <a:avLst/>
          </a:prstGeom>
          <a:solidFill>
            <a:srgbClr val="0D6931"/>
          </a:solidFill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lang="en-US" sz="600" b="1" cap="all" dirty="0" smtClean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3–5 years</a:t>
            </a:r>
            <a:endParaRPr lang="en-US" sz="600" b="1" cap="all" dirty="0">
              <a:solidFill>
                <a:schemeClr val="bg1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107" name="TextBox 106"/>
          <p:cNvSpPr txBox="1"/>
          <p:nvPr/>
        </p:nvSpPr>
        <p:spPr>
          <a:xfrm>
            <a:off x="9750433" y="1799524"/>
            <a:ext cx="548640" cy="155448"/>
          </a:xfrm>
          <a:prstGeom prst="rect">
            <a:avLst/>
          </a:prstGeom>
          <a:solidFill>
            <a:srgbClr val="0D6931"/>
          </a:solidFill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lang="en-US" sz="600" b="1" cap="all" dirty="0" smtClean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5+ years</a:t>
            </a:r>
            <a:endParaRPr lang="en-US" sz="600" b="1" cap="all" dirty="0">
              <a:solidFill>
                <a:schemeClr val="bg1"/>
              </a:solidFill>
              <a:latin typeface="Arial" charset="0"/>
              <a:ea typeface="Arial" charset="0"/>
              <a:cs typeface="Arial" charset="0"/>
            </a:endParaRPr>
          </a:p>
        </p:txBody>
      </p:sp>
      <p:pic>
        <p:nvPicPr>
          <p:cNvPr id="108" name="Picture 107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95632" y="4449185"/>
            <a:ext cx="170688" cy="170688"/>
          </a:xfrm>
          <a:prstGeom prst="rect">
            <a:avLst/>
          </a:prstGeom>
        </p:spPr>
      </p:pic>
      <p:pic>
        <p:nvPicPr>
          <p:cNvPr id="109" name="Picture 108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95632" y="3656121"/>
            <a:ext cx="170688" cy="170688"/>
          </a:xfrm>
          <a:prstGeom prst="rect">
            <a:avLst/>
          </a:prstGeom>
        </p:spPr>
      </p:pic>
      <p:pic>
        <p:nvPicPr>
          <p:cNvPr id="110" name="Picture 109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95632" y="4175653"/>
            <a:ext cx="170688" cy="1706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803145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171</TotalTime>
  <Words>399</Words>
  <Application>Microsoft Macintosh PowerPoint</Application>
  <PresentationFormat>Custom</PresentationFormat>
  <Paragraphs>92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Melanie Tingstrom</dc:creator>
  <cp:lastModifiedBy>Melanie Tingstrom</cp:lastModifiedBy>
  <cp:revision>81</cp:revision>
  <dcterms:created xsi:type="dcterms:W3CDTF">2016-11-10T15:24:38Z</dcterms:created>
  <dcterms:modified xsi:type="dcterms:W3CDTF">2016-11-14T16:53:32Z</dcterms:modified>
</cp:coreProperties>
</file>